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8" r:id="rId4"/>
    <p:sldId id="290" r:id="rId5"/>
    <p:sldId id="259" r:id="rId6"/>
    <p:sldId id="301" r:id="rId7"/>
    <p:sldId id="298" r:id="rId8"/>
    <p:sldId id="282" r:id="rId9"/>
    <p:sldId id="261" r:id="rId10"/>
    <p:sldId id="262" r:id="rId11"/>
    <p:sldId id="263" r:id="rId12"/>
    <p:sldId id="265" r:id="rId13"/>
    <p:sldId id="288" r:id="rId14"/>
    <p:sldId id="289" r:id="rId15"/>
    <p:sldId id="300" r:id="rId16"/>
    <p:sldId id="269" r:id="rId17"/>
    <p:sldId id="270" r:id="rId18"/>
    <p:sldId id="271" r:id="rId19"/>
    <p:sldId id="272" r:id="rId20"/>
    <p:sldId id="286" r:id="rId21"/>
    <p:sldId id="287" r:id="rId22"/>
    <p:sldId id="302" r:id="rId23"/>
    <p:sldId id="273" r:id="rId24"/>
    <p:sldId id="274" r:id="rId25"/>
    <p:sldId id="277" r:id="rId26"/>
    <p:sldId id="299" r:id="rId27"/>
    <p:sldId id="275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74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72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48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3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15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55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20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19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67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7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ava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a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poa.cz/images/dokumenty/Uvolneni-TV-ucast-vyuka.doc" TargetMode="External"/><Relationship Id="rId2" Type="http://schemas.openxmlformats.org/officeDocument/2006/relationships/hyperlink" Target="https://www.gpoa.cz/images/dokumenty/Uvolneni-TV-nezletili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poa.cz/images/dokumenty/Uvolneni-TV-zletili.do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a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ermak@gpoa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3284" y="3068960"/>
            <a:ext cx="7317432" cy="242312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Gymnázium, Střední pedagogická škola, Obchodní akademie a jazyková škola </a:t>
            </a:r>
            <a:br>
              <a:rPr lang="cs-CZ" sz="3200" b="1" dirty="0" smtClean="0"/>
            </a:br>
            <a:r>
              <a:rPr lang="cs-CZ" sz="3200" b="1" dirty="0" smtClean="0"/>
              <a:t>s právem státní jazykové zkoušky </a:t>
            </a:r>
            <a:r>
              <a:rPr lang="cs-CZ" sz="3200" b="1" dirty="0" smtClean="0">
                <a:solidFill>
                  <a:schemeClr val="bg1"/>
                </a:solidFill>
              </a:rPr>
              <a:t>ZNOJMO,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příspěvková organizace</a:t>
            </a:r>
            <a:br>
              <a:rPr lang="cs-CZ" sz="3200" b="1" dirty="0" smtClean="0"/>
            </a:br>
            <a:endParaRPr lang="cs-CZ" sz="3200" dirty="0"/>
          </a:p>
        </p:txBody>
      </p:sp>
      <p:pic>
        <p:nvPicPr>
          <p:cNvPr id="1026" name="Picture 2" descr="C:\Documents and Settings\zastupcegym\Plocha\logo.png"/>
          <p:cNvPicPr>
            <a:picLocks noChangeAspect="1" noChangeArrowheads="1"/>
          </p:cNvPicPr>
          <p:nvPr/>
        </p:nvPicPr>
        <p:blipFill>
          <a:blip r:embed="rId2" cstate="print"/>
          <a:srcRect r="21815"/>
          <a:stretch>
            <a:fillRect/>
          </a:stretch>
        </p:blipFill>
        <p:spPr bwMode="auto">
          <a:xfrm>
            <a:off x="1187624" y="260648"/>
            <a:ext cx="6768752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</a:t>
            </a:r>
            <a:endParaRPr lang="cs-CZ" dirty="0"/>
          </a:p>
        </p:txBody>
      </p:sp>
      <p:pic>
        <p:nvPicPr>
          <p:cNvPr id="1026" name="Picture 2" descr="C:\Documents and Settings\zastupcegym\Plocha\jidelna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66900" y="2057400"/>
            <a:ext cx="53848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</a:t>
            </a:r>
            <a:endParaRPr lang="cs-CZ" dirty="0"/>
          </a:p>
        </p:txBody>
      </p:sp>
      <p:pic>
        <p:nvPicPr>
          <p:cNvPr id="2050" name="Picture 2" descr="C:\Documents and Settings\zastupcegym\Plocha\jidelna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66900" y="2057400"/>
            <a:ext cx="53848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84784"/>
            <a:ext cx="7404653" cy="5112568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cs-CZ" u="sng" dirty="0" smtClean="0"/>
              <a:t>ŠKOLNÍ JÍDELNA/ </a:t>
            </a:r>
            <a:r>
              <a:rPr lang="cs-CZ" b="1" u="sng" dirty="0" smtClean="0">
                <a:solidFill>
                  <a:srgbClr val="FF0000"/>
                </a:solidFill>
              </a:rPr>
              <a:t>viz prezentace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vchod z ulice Mládeže </a:t>
            </a:r>
          </a:p>
          <a:p>
            <a:pPr>
              <a:buFont typeface="Times New Roman" pitchFamily="18" charset="0"/>
              <a:buChar char="-"/>
            </a:pPr>
            <a:r>
              <a:rPr lang="cs-CZ" dirty="0" smtClean="0"/>
              <a:t>kancelář v budově Domova mládeže (Alšova ulice 16)</a:t>
            </a:r>
          </a:p>
          <a:p>
            <a:pPr>
              <a:buFont typeface="Times New Roman" pitchFamily="18" charset="0"/>
              <a:buChar char="-"/>
            </a:pPr>
            <a:r>
              <a:rPr lang="cs-CZ" b="1" dirty="0" smtClean="0"/>
              <a:t>tel: 702 170 080</a:t>
            </a:r>
          </a:p>
          <a:p>
            <a:pPr>
              <a:buFont typeface="Times New Roman" pitchFamily="18" charset="0"/>
              <a:buChar char="-"/>
            </a:pPr>
            <a:r>
              <a:rPr lang="cs-CZ" dirty="0" smtClean="0"/>
              <a:t>cena obědů: žáci </a:t>
            </a:r>
            <a:r>
              <a:rPr lang="cs-CZ" dirty="0" smtClean="0">
                <a:solidFill>
                  <a:srgbClr val="00B0F0"/>
                </a:solidFill>
              </a:rPr>
              <a:t>do 15 let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27</a:t>
            </a:r>
            <a:r>
              <a:rPr lang="cs-CZ" dirty="0" smtClean="0"/>
              <a:t>,- a </a:t>
            </a:r>
            <a:r>
              <a:rPr lang="cs-CZ" dirty="0" smtClean="0">
                <a:solidFill>
                  <a:srgbClr val="00B0F0"/>
                </a:solidFill>
              </a:rPr>
              <a:t>žáci nad 15 let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29,</a:t>
            </a:r>
            <a:r>
              <a:rPr lang="cs-CZ" dirty="0" smtClean="0"/>
              <a:t>-</a:t>
            </a:r>
          </a:p>
          <a:p>
            <a:pPr>
              <a:buFont typeface="Times New Roman" pitchFamily="18" charset="0"/>
              <a:buChar char="-"/>
            </a:pPr>
            <a:r>
              <a:rPr lang="cs-CZ" dirty="0" smtClean="0"/>
              <a:t>možnost výběru ze dvou jídel – </a:t>
            </a:r>
            <a:r>
              <a:rPr lang="cs-CZ" dirty="0" smtClean="0">
                <a:solidFill>
                  <a:srgbClr val="00B0F0"/>
                </a:solidFill>
              </a:rPr>
              <a:t>elektronické objednávky</a:t>
            </a:r>
          </a:p>
          <a:p>
            <a:pPr>
              <a:buFont typeface="Times New Roman" pitchFamily="18" charset="0"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přihláška, inkaso (podpis ZZ), viz.  www.gpoa.cz</a:t>
            </a:r>
          </a:p>
          <a:p>
            <a:pPr>
              <a:buFontTx/>
              <a:buChar char="-"/>
            </a:pPr>
            <a:r>
              <a:rPr lang="cs-CZ" dirty="0" smtClean="0"/>
              <a:t>poslední srpnový týden</a:t>
            </a:r>
          </a:p>
          <a:p>
            <a:pPr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zakoupení čipu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FF0000"/>
                </a:solidFill>
              </a:rPr>
              <a:t>30</a:t>
            </a:r>
            <a:r>
              <a:rPr lang="cs-CZ" dirty="0" smtClean="0"/>
              <a:t>,- ; třídní učitelé předají žákům při zahájení vyučování), </a:t>
            </a:r>
          </a:p>
          <a:p>
            <a:pPr>
              <a:buFontTx/>
              <a:buChar char="-"/>
            </a:pPr>
            <a:r>
              <a:rPr lang="cs-CZ" dirty="0" smtClean="0"/>
              <a:t>možnost vyřízení ISIC karty u pana </a:t>
            </a:r>
            <a:r>
              <a:rPr lang="cs-CZ" dirty="0" err="1" smtClean="0"/>
              <a:t>Vařachy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F0"/>
                </a:solidFill>
              </a:rPr>
              <a:t>cena 290 Kč, foto</a:t>
            </a:r>
            <a:endParaRPr lang="cs-CZ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Odhlašování stravy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strava se dá přihlásit nebo odhlásit den předem do 8:00 </a:t>
            </a:r>
            <a:r>
              <a:rPr lang="cs-CZ" b="1" dirty="0" err="1" smtClean="0"/>
              <a:t>hod.osobně</a:t>
            </a:r>
            <a:r>
              <a:rPr lang="cs-CZ" b="1" dirty="0"/>
              <a:t>, telefonicky, e-mailem a na </a:t>
            </a:r>
            <a:r>
              <a:rPr lang="cs-CZ" b="1" dirty="0" smtClean="0">
                <a:hlinkClick r:id="rId2"/>
              </a:rPr>
              <a:t>www.strava.cz</a:t>
            </a:r>
            <a:endParaRPr lang="cs-CZ" b="1" dirty="0" smtClean="0"/>
          </a:p>
          <a:p>
            <a:r>
              <a:rPr lang="cs-CZ" b="1" dirty="0" smtClean="0"/>
              <a:t>v</a:t>
            </a:r>
            <a:r>
              <a:rPr lang="cs-CZ" b="1" dirty="0"/>
              <a:t> </a:t>
            </a:r>
            <a:r>
              <a:rPr lang="cs-CZ" b="1" dirty="0">
                <a:solidFill>
                  <a:srgbClr val="FF0000"/>
                </a:solidFill>
              </a:rPr>
              <a:t>případě onemocnění žáka </a:t>
            </a:r>
            <a:r>
              <a:rPr lang="cs-CZ" b="1" dirty="0"/>
              <a:t>je možné odebrat dotovaný oběd do jídlonosiče </a:t>
            </a:r>
            <a:r>
              <a:rPr lang="cs-CZ" b="1" u="sng" dirty="0"/>
              <a:t>pouze první den nemoci</a:t>
            </a:r>
            <a:r>
              <a:rPr lang="cs-CZ" b="1" dirty="0"/>
              <a:t>. Na další dny je nutné žáka ze stravování odhlásit</a:t>
            </a:r>
          </a:p>
          <a:p>
            <a:r>
              <a:rPr lang="cs-CZ" b="1" dirty="0"/>
              <a:t>pokud si rodiče přejí obědy pro nemocného žáka odebírat i v dalších dnech, bude cena obědu zahrnovat kromě finančního normativu na nákup potravin i náklady věcné a mzdové</a:t>
            </a:r>
          </a:p>
          <a:p>
            <a:r>
              <a:rPr lang="cs-CZ" b="1" dirty="0"/>
              <a:t>v souladu se školským zákonem a vyhláškou č. 107/2005 Sb., zajišťuje škola stravování pro žáky </a:t>
            </a:r>
            <a:r>
              <a:rPr lang="cs-CZ" b="1" u="sng" dirty="0"/>
              <a:t>pouze ve dnech jejich pobytu ve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165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Upozornění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772816"/>
            <a:ext cx="7404653" cy="4323184"/>
          </a:xfrm>
        </p:spPr>
        <p:txBody>
          <a:bodyPr>
            <a:normAutofit/>
          </a:bodyPr>
          <a:lstStyle/>
          <a:p>
            <a:r>
              <a:rPr lang="cs-CZ" sz="2800" b="1" dirty="0"/>
              <a:t>v případě, že žák odebere stravu </a:t>
            </a:r>
            <a:r>
              <a:rPr lang="cs-CZ" sz="2800" b="1" dirty="0">
                <a:solidFill>
                  <a:srgbClr val="FF0000"/>
                </a:solidFill>
              </a:rPr>
              <a:t>v době nemoci </a:t>
            </a:r>
            <a:r>
              <a:rPr lang="cs-CZ" sz="2800" b="1" dirty="0"/>
              <a:t>nebo nebude odhlášen, stává se mimoškolním strávníkem a </a:t>
            </a:r>
            <a:r>
              <a:rPr lang="cs-CZ" sz="2800" b="1" u="sng" dirty="0">
                <a:solidFill>
                  <a:srgbClr val="FF0000"/>
                </a:solidFill>
              </a:rPr>
              <a:t>je</a:t>
            </a:r>
            <a:r>
              <a:rPr lang="cs-CZ" sz="2800" b="1" u="sng" dirty="0"/>
              <a:t> </a:t>
            </a:r>
            <a:r>
              <a:rPr lang="cs-CZ" sz="2800" b="1" u="sng" dirty="0">
                <a:solidFill>
                  <a:srgbClr val="FF0000"/>
                </a:solidFill>
              </a:rPr>
              <a:t>nutné zaplatit stravné bez dotací v plné výši</a:t>
            </a:r>
            <a:r>
              <a:rPr lang="cs-CZ" sz="2800" b="1" u="sng" dirty="0"/>
              <a:t>, </a:t>
            </a:r>
            <a:r>
              <a:rPr lang="cs-CZ" sz="2800" b="1" dirty="0"/>
              <a:t>včetně režie jako mimoškolní strávník. Veškeré svátky, prázdniny jsou automaticky odhlášeny. Za neodhlášenou a neodebranou stravu se neposkytuje věcná ani finanční náhrada. Při ukončení studia na </a:t>
            </a:r>
            <a:r>
              <a:rPr lang="cs-CZ" sz="2800" b="1" dirty="0" smtClean="0"/>
              <a:t>škole </a:t>
            </a:r>
            <a:r>
              <a:rPr lang="cs-CZ" sz="2800" b="1" dirty="0"/>
              <a:t>je strávník povinen se odhlásit ze stravování, týká se to zejména platby přes účet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Ubytování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sz="2400" b="1" dirty="0" smtClean="0">
                <a:solidFill>
                  <a:schemeClr val="tx1"/>
                </a:solidFill>
              </a:rPr>
              <a:t>Domov </a:t>
            </a:r>
            <a:r>
              <a:rPr lang="cs-CZ" sz="2400" b="1" dirty="0">
                <a:solidFill>
                  <a:schemeClr val="tx1"/>
                </a:solidFill>
              </a:rPr>
              <a:t>mládeže GPOA, Alšova 16, Znojmo </a:t>
            </a:r>
            <a:r>
              <a:rPr lang="cs-CZ" sz="2400" dirty="0">
                <a:solidFill>
                  <a:schemeClr val="tx1"/>
                </a:solidFill>
              </a:rPr>
              <a:t>(dívky) – tel. 702 170 079</a:t>
            </a:r>
          </a:p>
          <a:p>
            <a:r>
              <a:rPr lang="cs-CZ" sz="2400" dirty="0">
                <a:solidFill>
                  <a:schemeClr val="tx1"/>
                </a:solidFill>
              </a:rPr>
              <a:t>kapacita 116 lůžek, celodenní strava 89 Kč,-</a:t>
            </a:r>
          </a:p>
          <a:p>
            <a:r>
              <a:rPr lang="cs-CZ" sz="2400" dirty="0">
                <a:solidFill>
                  <a:schemeClr val="tx1"/>
                </a:solidFill>
              </a:rPr>
              <a:t>čtyřlůžkový pokoj 700,-, dvoulůžkový pokoj 1000,-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v DM jiných provozovatelů 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např. DM Benjamina Kličky 1, Znojmo (chlapci) –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tel</a:t>
            </a:r>
            <a:r>
              <a:rPr lang="cs-CZ" sz="2400" dirty="0">
                <a:solidFill>
                  <a:schemeClr val="tx1"/>
                </a:solidFill>
              </a:rPr>
              <a:t>. 515 224 246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124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Domov mládeže + jídelna</a:t>
            </a:r>
            <a:endParaRPr lang="cs-CZ" dirty="0"/>
          </a:p>
        </p:txBody>
      </p:sp>
      <p:pic>
        <p:nvPicPr>
          <p:cNvPr id="6146" name="Picture 2" descr="C:\Documents and Settings\zastupcegym\Plocha\dm_alsova%20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66900" y="2057400"/>
            <a:ext cx="53848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cs-CZ" sz="3600" dirty="0" smtClean="0"/>
              <a:t>možnost občerstvení: </a:t>
            </a:r>
          </a:p>
          <a:p>
            <a:pPr>
              <a:spcBef>
                <a:spcPts val="3000"/>
              </a:spcBef>
            </a:pPr>
            <a:r>
              <a:rPr lang="cs-CZ" sz="3600" dirty="0" smtClean="0"/>
              <a:t>bufet ve druhém poschodí v budově školy na ulici </a:t>
            </a:r>
            <a:r>
              <a:rPr lang="cs-CZ" sz="3600" dirty="0" err="1" smtClean="0"/>
              <a:t>Pontassievská</a:t>
            </a:r>
            <a:r>
              <a:rPr lang="cs-CZ" sz="3600" dirty="0" smtClean="0"/>
              <a:t> 3</a:t>
            </a:r>
          </a:p>
          <a:p>
            <a:pPr>
              <a:spcBef>
                <a:spcPts val="3000"/>
              </a:spcBef>
            </a:pPr>
            <a:r>
              <a:rPr lang="cs-CZ" sz="3600" dirty="0" smtClean="0"/>
              <a:t>dále nápojové automaty a automat na drobné občerstvení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Základní seznámení </a:t>
            </a:r>
            <a:br>
              <a:rPr lang="cs-CZ" b="1" dirty="0" smtClean="0"/>
            </a:br>
            <a:r>
              <a:rPr lang="cs-CZ" b="1" dirty="0" smtClean="0"/>
              <a:t>se školním řádem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hlinkClick r:id="rId2"/>
              </a:rPr>
              <a:t>www.gpoa.cz</a:t>
            </a:r>
            <a:endParaRPr lang="cs-CZ" sz="2800" dirty="0" smtClean="0"/>
          </a:p>
          <a:p>
            <a:r>
              <a:rPr lang="cs-CZ" sz="2800" dirty="0" smtClean="0"/>
              <a:t>Spolupráce a komunikace třídního učitele a zákonných zástupců – kontakty - telefon, mail, e-omluvenka, omluvný list, schůzky, individuální pohovory</a:t>
            </a:r>
          </a:p>
          <a:p>
            <a:r>
              <a:rPr lang="cs-CZ" sz="2800" u="sng" dirty="0" smtClean="0"/>
              <a:t>zákaz:</a:t>
            </a:r>
            <a:r>
              <a:rPr lang="cs-CZ" sz="2800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 smtClean="0"/>
              <a:t>používání mobilních telefonů během výuky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 smtClean="0"/>
              <a:t>kouření ve všech prostorách školy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620688"/>
            <a:ext cx="7406640" cy="135636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Základní seznámení </a:t>
            </a:r>
            <a:br>
              <a:rPr lang="cs-CZ" sz="3600" b="1" dirty="0" smtClean="0"/>
            </a:br>
            <a:r>
              <a:rPr lang="cs-CZ" sz="3600" b="1" dirty="0" smtClean="0"/>
              <a:t>se školním řádem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844824"/>
            <a:ext cx="7404653" cy="468052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cs-CZ" sz="2800" dirty="0" smtClean="0"/>
              <a:t>     </a:t>
            </a:r>
            <a:r>
              <a:rPr lang="cs-CZ" sz="2800" u="sng" dirty="0" smtClean="0"/>
              <a:t>Nepřítomnost ve výuce omlouvá</a:t>
            </a:r>
            <a:r>
              <a:rPr lang="cs-CZ" sz="2800" dirty="0" smtClean="0"/>
              <a:t>: (tolerance 25%)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zákonný zástupce do 3 pracovních dnů (telefonicky, SMS třídnímu učiteli nebo e-mailem třídnímu učiteli, omluvný list, e-omluvenka 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důvod absence je zaznamenán zákonným zástupcem v omluvném listě, ten žák předkládá třídnímu učiteli po příchodu do školy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v případě pochybností, může třídní učitel vyžadovat lékařské potvrzení absence</a:t>
            </a:r>
          </a:p>
          <a:p>
            <a:r>
              <a:rPr lang="cs-CZ" sz="2800" dirty="0" smtClean="0"/>
              <a:t>d)    uvolnění z TV (doporučení lékaře a žádost ZZ)</a:t>
            </a:r>
            <a:r>
              <a:rPr lang="cs-CZ" b="1" dirty="0"/>
              <a:t> </a:t>
            </a:r>
            <a:r>
              <a:rPr lang="cs-CZ" sz="2400" b="1" dirty="0">
                <a:solidFill>
                  <a:schemeClr val="accent3"/>
                </a:solidFill>
              </a:rPr>
              <a:t>Formuláře pro uvolnění z tělesné výchovy (vše ve formátu DOC</a:t>
            </a:r>
            <a:r>
              <a:rPr lang="cs-CZ" sz="2400" b="1" dirty="0" smtClean="0">
                <a:solidFill>
                  <a:schemeClr val="accent3"/>
                </a:solidFill>
              </a:rPr>
              <a:t>) ke stažení na webu www.gpoa.cz</a:t>
            </a:r>
            <a:endParaRPr lang="cs-CZ" sz="2400" dirty="0">
              <a:solidFill>
                <a:schemeClr val="accent3"/>
              </a:solidFill>
            </a:endParaRPr>
          </a:p>
          <a:p>
            <a:r>
              <a:rPr lang="cs-CZ" dirty="0">
                <a:solidFill>
                  <a:srgbClr val="00B0F0"/>
                </a:solidFill>
                <a:hlinkClick r:id="rId2" tooltip="DOC"/>
              </a:rPr>
              <a:t>vzor pro nezletilé žáky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>
                <a:solidFill>
                  <a:srgbClr val="00B0F0"/>
                </a:solidFill>
                <a:hlinkClick r:id="rId3" tooltip="DOC"/>
              </a:rPr>
              <a:t>vzor pro žáky s povinností účasti ve výuce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>
                <a:solidFill>
                  <a:srgbClr val="00B0F0"/>
                </a:solidFill>
                <a:hlinkClick r:id="rId4" tooltip="DOC"/>
              </a:rPr>
              <a:t>vzor pro zletilé žáky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cs-CZ" sz="2800" dirty="0" smtClean="0"/>
              <a:t>adresa: </a:t>
            </a:r>
            <a:r>
              <a:rPr lang="cs-CZ" sz="2800" dirty="0" err="1" smtClean="0"/>
              <a:t>Pontassievská</a:t>
            </a:r>
            <a:r>
              <a:rPr lang="cs-CZ" sz="2800" dirty="0" smtClean="0"/>
              <a:t> 350/3, 669 02 Znojmo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ředitel: Mgr. Pavel Kolář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telefonní spojení: 515 158 101 (sekretariát)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web:	</a:t>
            </a:r>
            <a:r>
              <a:rPr lang="cs-CZ" sz="3200" u="sng" dirty="0" smtClean="0">
                <a:solidFill>
                  <a:srgbClr val="FF0000"/>
                </a:solidFill>
                <a:hlinkClick r:id="rId2"/>
              </a:rPr>
              <a:t>www.gpoa.cz</a:t>
            </a:r>
            <a:r>
              <a:rPr lang="cs-CZ" sz="3200" u="sng" dirty="0" smtClean="0">
                <a:solidFill>
                  <a:srgbClr val="FF0000"/>
                </a:solidFill>
              </a:rPr>
              <a:t>  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e-mail: </a:t>
            </a:r>
            <a:r>
              <a:rPr lang="cs-CZ" sz="2800" dirty="0" err="1" smtClean="0"/>
              <a:t>info</a:t>
            </a:r>
            <a:r>
              <a:rPr lang="en-US" sz="2800" dirty="0" smtClean="0"/>
              <a:t>@</a:t>
            </a:r>
            <a:r>
              <a:rPr lang="cs-CZ" sz="2800" dirty="0" err="1" smtClean="0"/>
              <a:t>gpoa.cz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Covid</a:t>
            </a:r>
            <a:r>
              <a:rPr lang="cs-CZ" b="1" dirty="0" smtClean="0">
                <a:solidFill>
                  <a:srgbClr val="FF0000"/>
                </a:solidFill>
              </a:rPr>
              <a:t> - 19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84784"/>
            <a:ext cx="7404653" cy="482453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Při vstupu do budovy školy provádí žák dezinfekci rukou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Žák není vpuštěný do budovy školy, pokud jsou patrné příznaky onemocnění při příchodu do školy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Nezletilý žák odchází ze školy se zákonným zástupcem (kontakty)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Pokud se vyskytnou příznaky během výuky, žák je umístěný do izolace (klubovna + pedagogický dohled) a kontaktujeme rodiče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Velký důraz je kladen u všech činností na dodržování pravidel osobní hygieny a vzájemnou toleranci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Pobyt zákonných zástupců a cizích osob ve škole bude omezen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Distanční výuka podle novely školského zákona</a:t>
            </a: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933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Komunikace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12776"/>
            <a:ext cx="7404653" cy="4896544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Třídní učitelé </a:t>
            </a:r>
            <a:r>
              <a:rPr lang="cs-CZ" sz="2400" dirty="0" smtClean="0">
                <a:solidFill>
                  <a:schemeClr val="tx1"/>
                </a:solidFill>
              </a:rPr>
              <a:t>na první hodině zjistí kontakty (telefon, e-mail) na zákonné zástupce žáků a zapíšou do evidence žáka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Žáci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mají v systému Bakalář zřízený školou účet </a:t>
            </a:r>
            <a:r>
              <a:rPr lang="cs-CZ" sz="2400" dirty="0" smtClean="0">
                <a:solidFill>
                  <a:schemeClr val="tx1"/>
                </a:solidFill>
              </a:rPr>
              <a:t>(třídní učitel předá žákům)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Zákonní zástupci </a:t>
            </a:r>
            <a:r>
              <a:rPr lang="cs-CZ" sz="2400" dirty="0">
                <a:solidFill>
                  <a:schemeClr val="tx1"/>
                </a:solidFill>
              </a:rPr>
              <a:t>mají rovněž svůj účet v </a:t>
            </a:r>
            <a:r>
              <a:rPr lang="cs-CZ" sz="2400" dirty="0" smtClean="0">
                <a:solidFill>
                  <a:schemeClr val="tx1"/>
                </a:solidFill>
              </a:rPr>
              <a:t>Bakalářích (třídní učitel pošle přístup na uvedený e-mail či SMS zprávou nebo předá osobně) – kontrola klasifikace, absence</a:t>
            </a:r>
          </a:p>
          <a:p>
            <a:pPr marL="3429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POZOR!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Oba účty jsou jedinečné, žák by neměl mít přístup k účtu svého rodiče/ ZZ</a:t>
            </a:r>
            <a:endParaRPr lang="cs-CZ" sz="2400" b="1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4345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Přihlášení na Bakaláři: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https://bakalari.gpoa.cz/login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1840" y="2057400"/>
            <a:ext cx="2514971" cy="466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72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Výchovné poradenství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32392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cs-CZ" sz="2800" dirty="0" smtClean="0"/>
              <a:t>konzultace s výchovným poradcem 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péče o studenty (poruchy učení, sledování formování kolektivu)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studijní poradenství (uplatnění, zájem o vysoké školy, přihlášky na VŠ)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konzultace se zástupci pedagogicko-psychologické poradny (SPU)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B0F0"/>
                </a:solidFill>
              </a:rPr>
              <a:t>d</a:t>
            </a:r>
            <a:r>
              <a:rPr lang="cs-CZ" sz="2800" dirty="0" smtClean="0">
                <a:solidFill>
                  <a:srgbClr val="00B0F0"/>
                </a:solidFill>
              </a:rPr>
              <a:t>oporučení SPZ – podpůrné prostředky, IVP</a:t>
            </a:r>
          </a:p>
          <a:p>
            <a:pPr>
              <a:spcAft>
                <a:spcPts val="1200"/>
              </a:spcAft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531174" cy="1356360"/>
          </a:xfrm>
        </p:spPr>
        <p:txBody>
          <a:bodyPr>
            <a:normAutofit/>
          </a:bodyPr>
          <a:lstStyle/>
          <a:p>
            <a:r>
              <a:rPr lang="cs-CZ" b="1" dirty="0" smtClean="0"/>
              <a:t>Zahájení školního roku 2021/2022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323928"/>
          </a:xfrm>
        </p:spPr>
        <p:txBody>
          <a:bodyPr>
            <a:noAutofit/>
          </a:bodyPr>
          <a:lstStyle/>
          <a:p>
            <a:pPr>
              <a:spcBef>
                <a:spcPts val="3000"/>
              </a:spcBef>
            </a:pPr>
            <a:r>
              <a:rPr lang="cs-CZ" sz="2800" dirty="0" smtClean="0"/>
              <a:t>1.9.2021	-	středa, učebna 210,          </a:t>
            </a:r>
            <a:r>
              <a:rPr lang="cs-CZ" sz="2800" b="1" dirty="0" smtClean="0">
                <a:solidFill>
                  <a:srgbClr val="FF0000"/>
                </a:solidFill>
              </a:rPr>
              <a:t>přinést poslední vysvědčení ze ZŠ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8:00 hod. 	-	kmenové učebny 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(projev ředitele školy, informace o škole a průběhu vyučování, orientace ve škole, klasifikace – přístup na Bakaláře, GDPR, elektronická komunikace, vysvědčení ze ZŠ)</a:t>
            </a:r>
          </a:p>
          <a:p>
            <a:pPr>
              <a:spcBef>
                <a:spcPts val="3000"/>
              </a:spcBef>
            </a:pPr>
            <a:r>
              <a:rPr lang="cs-CZ" sz="2800" b="1" dirty="0" smtClean="0"/>
              <a:t>Web školy </a:t>
            </a:r>
            <a:r>
              <a:rPr lang="cs-CZ" sz="2800" dirty="0" smtClean="0"/>
              <a:t>(důležitá data – harmonogram školního roku, akce)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Organizace školního roku 2021/2022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844824"/>
            <a:ext cx="7404653" cy="4608512"/>
          </a:xfrm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sz="2400" dirty="0" smtClean="0"/>
              <a:t>Školní rok začíná ve středu		-	1.9.2021 </a:t>
            </a:r>
          </a:p>
          <a:p>
            <a:r>
              <a:rPr lang="cs-CZ" sz="2400" dirty="0" smtClean="0"/>
              <a:t>První pololetí končí v pondělí	-	31.1.2022</a:t>
            </a:r>
          </a:p>
          <a:p>
            <a:r>
              <a:rPr lang="cs-CZ" sz="2400" dirty="0" smtClean="0"/>
              <a:t>Školní rok končí ve čtvrtek		-	30.6.2022</a:t>
            </a:r>
          </a:p>
          <a:p>
            <a:r>
              <a:rPr lang="cs-CZ" sz="2400" dirty="0" smtClean="0"/>
              <a:t>Podzimní prázdniny ve středu a pátek-	27. a 29.10.2021</a:t>
            </a:r>
          </a:p>
          <a:p>
            <a:r>
              <a:rPr lang="cs-CZ" sz="2400" dirty="0" smtClean="0"/>
              <a:t>Vánoční prázdniny 		-	23.12.2021 - 2.1.2022 </a:t>
            </a:r>
          </a:p>
          <a:p>
            <a:pPr marL="34290" indent="0" algn="ctr">
              <a:buNone/>
            </a:pPr>
            <a:r>
              <a:rPr lang="cs-CZ" sz="2400" dirty="0" smtClean="0"/>
              <a:t>                                                                   </a:t>
            </a:r>
            <a:r>
              <a:rPr lang="cs-CZ" sz="2400" dirty="0" smtClean="0">
                <a:solidFill>
                  <a:srgbClr val="FF0000"/>
                </a:solidFill>
              </a:rPr>
              <a:t>nástup do výuky 3.ledna 2022</a:t>
            </a:r>
          </a:p>
          <a:p>
            <a:r>
              <a:rPr lang="cs-CZ" sz="2400" dirty="0" smtClean="0"/>
              <a:t>Jednodenní pololetní prázdniny-	4. 2. 2022 (pátek)</a:t>
            </a:r>
          </a:p>
          <a:p>
            <a:r>
              <a:rPr lang="cs-CZ" sz="2400" dirty="0" smtClean="0"/>
              <a:t>Jarní prázdniny			-	7.3. – 13. 3. 2022</a:t>
            </a:r>
          </a:p>
          <a:p>
            <a:r>
              <a:rPr lang="cs-CZ" sz="2400" dirty="0" smtClean="0"/>
              <a:t>Velikonoční prázdniny		-	14. dubna 2022 (čtvrtek)</a:t>
            </a:r>
            <a:r>
              <a:rPr lang="cs-CZ" dirty="0" smtClean="0"/>
              <a:t>				-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682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ADAPTAČNÍ </a:t>
            </a:r>
            <a:r>
              <a:rPr lang="cs-CZ" b="1" dirty="0" smtClean="0">
                <a:solidFill>
                  <a:srgbClr val="0070C0"/>
                </a:solidFill>
              </a:rPr>
              <a:t>KURZY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sz="3100" b="1" u="sng" dirty="0" smtClean="0">
                <a:solidFill>
                  <a:srgbClr val="0070C0"/>
                </a:solidFill>
              </a:rPr>
              <a:t>P1.C</a:t>
            </a:r>
            <a:r>
              <a:rPr lang="cs-CZ" sz="3100" b="1" u="sng" dirty="0" smtClean="0"/>
              <a:t> </a:t>
            </a:r>
            <a:r>
              <a:rPr lang="cs-CZ" sz="2700" b="1" u="sng" dirty="0"/>
              <a:t>(Mgr. </a:t>
            </a:r>
            <a:r>
              <a:rPr lang="cs-CZ" sz="2700" b="1" u="sng" dirty="0" smtClean="0"/>
              <a:t>Bronislav Čermák)</a:t>
            </a:r>
            <a:r>
              <a:rPr lang="cs-CZ" sz="2700" b="1" u="sng" dirty="0"/>
              <a:t/>
            </a:r>
            <a:br>
              <a:rPr lang="cs-CZ" sz="2700" b="1" u="sng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dirty="0" smtClean="0"/>
          </a:p>
          <a:p>
            <a:r>
              <a:rPr lang="cs-CZ" sz="2800" b="1" dirty="0" smtClean="0">
                <a:solidFill>
                  <a:schemeClr val="tx1"/>
                </a:solidFill>
              </a:rPr>
              <a:t>2</a:t>
            </a:r>
            <a:r>
              <a:rPr lang="cs-CZ" sz="2800" b="1" dirty="0">
                <a:solidFill>
                  <a:schemeClr val="tx1"/>
                </a:solidFill>
              </a:rPr>
              <a:t>. 9. 2021 </a:t>
            </a:r>
            <a:r>
              <a:rPr lang="cs-CZ" sz="2800" dirty="0" smtClean="0">
                <a:solidFill>
                  <a:schemeClr val="tx1"/>
                </a:solidFill>
              </a:rPr>
              <a:t>Adaptační kurz v </a:t>
            </a:r>
            <a:r>
              <a:rPr lang="cs-CZ" sz="2800" dirty="0">
                <a:solidFill>
                  <a:schemeClr val="tx1"/>
                </a:solidFill>
              </a:rPr>
              <a:t>J</a:t>
            </a:r>
            <a:r>
              <a:rPr lang="cs-CZ" sz="2800" dirty="0" smtClean="0">
                <a:solidFill>
                  <a:schemeClr val="tx1"/>
                </a:solidFill>
              </a:rPr>
              <a:t>ihomoravském muzeu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tx1"/>
                </a:solidFill>
              </a:rPr>
              <a:t>3. 9. 2021 </a:t>
            </a:r>
            <a:r>
              <a:rPr lang="cs-CZ" sz="2800" dirty="0">
                <a:solidFill>
                  <a:schemeClr val="tx1"/>
                </a:solidFill>
              </a:rPr>
              <a:t>společná </a:t>
            </a:r>
            <a:r>
              <a:rPr lang="cs-CZ" sz="2800" dirty="0" smtClean="0">
                <a:solidFill>
                  <a:schemeClr val="tx1"/>
                </a:solidFill>
              </a:rPr>
              <a:t>vycházka, seznamovací hry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14845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</a:t>
            </a:r>
            <a:r>
              <a:rPr lang="cs-CZ" dirty="0" smtClean="0">
                <a:solidFill>
                  <a:schemeClr val="tx1"/>
                </a:solidFill>
              </a:rPr>
              <a:t>Děkuji za pozornost.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kontakty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404653" cy="475252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Zástupkyně ředitele 	-PaedDr. Ivana Herzigová</a:t>
            </a:r>
          </a:p>
          <a:p>
            <a:pPr marL="3429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Mgr. Eva Barnetová</a:t>
            </a:r>
          </a:p>
          <a:p>
            <a:endParaRPr lang="cs-CZ" sz="2400" dirty="0" smtClean="0"/>
          </a:p>
          <a:p>
            <a:r>
              <a:rPr lang="cs-CZ" sz="2400" dirty="0" smtClean="0"/>
              <a:t>Výchovný poradce – PhDr. Dana Dočkalová (515158108)                                                                </a:t>
            </a:r>
          </a:p>
          <a:p>
            <a:endParaRPr lang="cs-CZ" sz="2400" dirty="0" smtClean="0"/>
          </a:p>
          <a:p>
            <a:r>
              <a:rPr lang="cs-CZ" sz="2400" dirty="0" smtClean="0"/>
              <a:t>Školní metodik prevence 	- PhDr. Jan Navrátil</a:t>
            </a:r>
          </a:p>
          <a:p>
            <a:pPr marL="1528550" lvl="8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       (515 158 108)</a:t>
            </a:r>
          </a:p>
          <a:p>
            <a:pPr marL="1528550" lvl="8" indent="0">
              <a:buNone/>
            </a:pPr>
            <a:endParaRPr lang="cs-CZ" sz="1800" dirty="0" smtClean="0"/>
          </a:p>
          <a:p>
            <a:r>
              <a:rPr lang="cs-CZ" sz="2400" dirty="0" smtClean="0"/>
              <a:t>Vedoucí stravování 	-	Daniel Kříž (702 170080) </a:t>
            </a:r>
          </a:p>
          <a:p>
            <a:r>
              <a:rPr lang="cs-CZ" sz="2400" dirty="0" smtClean="0"/>
              <a:t>Vedoucí vychovatelka(DM)- 	Mgr. Kateřina Polášková (702170079)</a:t>
            </a:r>
          </a:p>
          <a:p>
            <a:pPr lvl="8"/>
            <a:endParaRPr lang="cs-CZ" sz="1800" dirty="0" smtClean="0"/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29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5871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1. </a:t>
            </a:r>
            <a:r>
              <a:rPr lang="cs-CZ" b="1" dirty="0" smtClean="0"/>
              <a:t>ročník: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P1.C </a:t>
            </a:r>
            <a:r>
              <a:rPr lang="cs-CZ" u="sng" dirty="0"/>
              <a:t>– </a:t>
            </a:r>
            <a:r>
              <a:rPr lang="cs-CZ" u="sng" dirty="0" smtClean="0"/>
              <a:t>Pedagogické lyceum</a:t>
            </a:r>
            <a:endParaRPr lang="cs-CZ" u="sng" dirty="0"/>
          </a:p>
          <a:p>
            <a:r>
              <a:rPr lang="cs-CZ" dirty="0" smtClean="0">
                <a:solidFill>
                  <a:srgbClr val="FF0000"/>
                </a:solidFill>
              </a:rPr>
              <a:t>78-42-M/03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u="sng" dirty="0"/>
              <a:t>třídní učitel</a:t>
            </a:r>
            <a:r>
              <a:rPr lang="cs-CZ" dirty="0"/>
              <a:t>: </a:t>
            </a:r>
          </a:p>
          <a:p>
            <a:r>
              <a:rPr lang="cs-CZ" dirty="0"/>
              <a:t>Mgr. </a:t>
            </a:r>
            <a:r>
              <a:rPr lang="cs-CZ" dirty="0" smtClean="0"/>
              <a:t>Bronislav Čermák (</a:t>
            </a:r>
            <a:r>
              <a:rPr lang="cs-CZ" dirty="0" smtClean="0">
                <a:solidFill>
                  <a:schemeClr val="tx1"/>
                </a:solidFill>
              </a:rPr>
              <a:t>515158120</a:t>
            </a:r>
            <a:r>
              <a:rPr lang="cs-CZ" dirty="0" smtClean="0"/>
              <a:t>) </a:t>
            </a:r>
            <a:r>
              <a:rPr lang="cs-CZ" dirty="0" smtClean="0">
                <a:solidFill>
                  <a:srgbClr val="00B0F0"/>
                </a:solidFill>
                <a:hlinkClick r:id="rId2"/>
              </a:rPr>
              <a:t>cermak@gpoa.cz</a:t>
            </a:r>
            <a:r>
              <a:rPr lang="cs-CZ" dirty="0" smtClean="0"/>
              <a:t>,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(601694995 – pevná linka do kabinetu)</a:t>
            </a:r>
            <a:endParaRPr lang="cs-CZ" dirty="0"/>
          </a:p>
          <a:p>
            <a:r>
              <a:rPr lang="cs-CZ" sz="2400" dirty="0"/>
              <a:t>kmenová učebna: </a:t>
            </a:r>
            <a:r>
              <a:rPr lang="cs-CZ" sz="2400" dirty="0" smtClean="0"/>
              <a:t>I.C </a:t>
            </a:r>
            <a:r>
              <a:rPr lang="cs-CZ" sz="2400" dirty="0"/>
              <a:t>/ č. </a:t>
            </a:r>
            <a:r>
              <a:rPr lang="cs-CZ" sz="2400" dirty="0" smtClean="0"/>
              <a:t>210 </a:t>
            </a:r>
            <a:r>
              <a:rPr lang="cs-CZ" sz="2400" dirty="0" err="1"/>
              <a:t>Pontassievská</a:t>
            </a:r>
            <a:r>
              <a:rPr lang="cs-CZ" sz="2400" dirty="0"/>
              <a:t> 3, </a:t>
            </a:r>
            <a:r>
              <a:rPr lang="cs-CZ" sz="2400" dirty="0" smtClean="0"/>
              <a:t>1. patro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6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Výuka 2021/2022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747197" cy="48245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cs-CZ" sz="2800" u="sng" dirty="0" smtClean="0"/>
              <a:t>učební plán </a:t>
            </a:r>
            <a:r>
              <a:rPr lang="cs-CZ" sz="2800" dirty="0" smtClean="0"/>
              <a:t>(www.</a:t>
            </a:r>
            <a:r>
              <a:rPr lang="cs-CZ" sz="2800" dirty="0" err="1" smtClean="0"/>
              <a:t>gpoa.cz</a:t>
            </a:r>
            <a:r>
              <a:rPr lang="cs-CZ" sz="2800" dirty="0" smtClean="0"/>
              <a:t>):</a:t>
            </a:r>
          </a:p>
          <a:p>
            <a:r>
              <a:rPr lang="cs-CZ" sz="2800" dirty="0" smtClean="0"/>
              <a:t>P1.A (PMP)		34 hodin týdně </a:t>
            </a:r>
          </a:p>
          <a:p>
            <a:r>
              <a:rPr lang="cs-CZ" sz="2800" dirty="0" smtClean="0"/>
              <a:t>P1.B (SČ)		32 hodin týdně</a:t>
            </a:r>
          </a:p>
          <a:p>
            <a:r>
              <a:rPr lang="cs-CZ" sz="2800" dirty="0" smtClean="0"/>
              <a:t>P1.C (PL)                  33 hodin týdně</a:t>
            </a:r>
            <a:endParaRPr lang="cs-CZ" sz="2800" dirty="0"/>
          </a:p>
          <a:p>
            <a:r>
              <a:rPr lang="cs-CZ" sz="2800" dirty="0" smtClean="0"/>
              <a:t>rozvrh: P1.A	- 	0. – 9. vyuč. hod. (7:10 – 16:00)</a:t>
            </a:r>
          </a:p>
          <a:p>
            <a:pPr marL="34290" indent="0">
              <a:buNone/>
            </a:pPr>
            <a:r>
              <a:rPr lang="cs-CZ" sz="2800" dirty="0" smtClean="0"/>
              <a:t>                 P1.B            0. – 7. vyuč. hod. (7:10 – 14:20</a:t>
            </a:r>
            <a:r>
              <a:rPr lang="cs-CZ" sz="2400" dirty="0" smtClean="0"/>
              <a:t>)</a:t>
            </a:r>
          </a:p>
          <a:p>
            <a:pPr marL="3429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</a:t>
            </a:r>
            <a:r>
              <a:rPr lang="cs-CZ" sz="2800" dirty="0" smtClean="0"/>
              <a:t>P1.C            0. – 8. vyuč. hod. (7:10 – 15:10)</a:t>
            </a:r>
          </a:p>
          <a:p>
            <a:pPr marL="34290" indent="0">
              <a:buNone/>
            </a:pPr>
            <a:r>
              <a:rPr lang="cs-CZ" sz="2800" dirty="0" smtClean="0"/>
              <a:t>Pátek -  výuka do 12:30 hod.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 algn="ctr">
              <a:buNone/>
            </a:pPr>
            <a:r>
              <a:rPr lang="cs-CZ" sz="6000" dirty="0">
                <a:solidFill>
                  <a:schemeClr val="tx1"/>
                </a:solidFill>
              </a:rPr>
              <a:t>Učební plán 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>PL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615811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436685"/>
              </p:ext>
            </p:extLst>
          </p:nvPr>
        </p:nvGraphicFramePr>
        <p:xfrm>
          <a:off x="857250" y="260648"/>
          <a:ext cx="6811094" cy="64358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6030">
                  <a:extLst>
                    <a:ext uri="{9D8B030D-6E8A-4147-A177-3AD203B41FA5}">
                      <a16:colId xmlns:a16="http://schemas.microsoft.com/office/drawing/2014/main" val="3017647736"/>
                    </a:ext>
                  </a:extLst>
                </a:gridCol>
                <a:gridCol w="777009">
                  <a:extLst>
                    <a:ext uri="{9D8B030D-6E8A-4147-A177-3AD203B41FA5}">
                      <a16:colId xmlns:a16="http://schemas.microsoft.com/office/drawing/2014/main" val="2179267958"/>
                    </a:ext>
                  </a:extLst>
                </a:gridCol>
                <a:gridCol w="120795">
                  <a:extLst>
                    <a:ext uri="{9D8B030D-6E8A-4147-A177-3AD203B41FA5}">
                      <a16:colId xmlns:a16="http://schemas.microsoft.com/office/drawing/2014/main" val="1238630678"/>
                    </a:ext>
                  </a:extLst>
                </a:gridCol>
                <a:gridCol w="120795">
                  <a:extLst>
                    <a:ext uri="{9D8B030D-6E8A-4147-A177-3AD203B41FA5}">
                      <a16:colId xmlns:a16="http://schemas.microsoft.com/office/drawing/2014/main" val="1909703095"/>
                    </a:ext>
                  </a:extLst>
                </a:gridCol>
                <a:gridCol w="120795">
                  <a:extLst>
                    <a:ext uri="{9D8B030D-6E8A-4147-A177-3AD203B41FA5}">
                      <a16:colId xmlns:a16="http://schemas.microsoft.com/office/drawing/2014/main" val="3652414384"/>
                    </a:ext>
                  </a:extLst>
                </a:gridCol>
                <a:gridCol w="578678">
                  <a:extLst>
                    <a:ext uri="{9D8B030D-6E8A-4147-A177-3AD203B41FA5}">
                      <a16:colId xmlns:a16="http://schemas.microsoft.com/office/drawing/2014/main" val="2741397928"/>
                    </a:ext>
                  </a:extLst>
                </a:gridCol>
                <a:gridCol w="120795">
                  <a:extLst>
                    <a:ext uri="{9D8B030D-6E8A-4147-A177-3AD203B41FA5}">
                      <a16:colId xmlns:a16="http://schemas.microsoft.com/office/drawing/2014/main" val="435040362"/>
                    </a:ext>
                  </a:extLst>
                </a:gridCol>
                <a:gridCol w="777825">
                  <a:extLst>
                    <a:ext uri="{9D8B030D-6E8A-4147-A177-3AD203B41FA5}">
                      <a16:colId xmlns:a16="http://schemas.microsoft.com/office/drawing/2014/main" val="3469470413"/>
                    </a:ext>
                  </a:extLst>
                </a:gridCol>
                <a:gridCol w="120795">
                  <a:extLst>
                    <a:ext uri="{9D8B030D-6E8A-4147-A177-3AD203B41FA5}">
                      <a16:colId xmlns:a16="http://schemas.microsoft.com/office/drawing/2014/main" val="699963940"/>
                    </a:ext>
                  </a:extLst>
                </a:gridCol>
                <a:gridCol w="777825">
                  <a:extLst>
                    <a:ext uri="{9D8B030D-6E8A-4147-A177-3AD203B41FA5}">
                      <a16:colId xmlns:a16="http://schemas.microsoft.com/office/drawing/2014/main" val="3693763037"/>
                    </a:ext>
                  </a:extLst>
                </a:gridCol>
                <a:gridCol w="1559752">
                  <a:extLst>
                    <a:ext uri="{9D8B030D-6E8A-4147-A177-3AD203B41FA5}">
                      <a16:colId xmlns:a16="http://schemas.microsoft.com/office/drawing/2014/main" val="2541292811"/>
                    </a:ext>
                  </a:extLst>
                </a:gridCol>
              </a:tblGrid>
              <a:tr h="757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Vyučovací předměty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chemeClr val="tx1"/>
                          </a:solidFill>
                          <a:effectLst/>
                        </a:rPr>
                        <a:t>Počet týdně vyučovaných hodin v ročníku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62489"/>
                  </a:ext>
                </a:extLst>
              </a:tr>
              <a:tr h="2886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DH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1999009464"/>
                  </a:ext>
                </a:extLst>
              </a:tr>
              <a:tr h="2886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Český jazyk a literatura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14 (+</a:t>
                      </a:r>
                      <a:r>
                        <a:rPr lang="cs-CZ" sz="900" b="1" dirty="0" err="1">
                          <a:solidFill>
                            <a:schemeClr val="tx1"/>
                          </a:solidFill>
                          <a:effectLst/>
                        </a:rPr>
                        <a:t>EsV</a:t>
                      </a: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/4)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4243483468"/>
                  </a:ext>
                </a:extLst>
              </a:tr>
              <a:tr h="4366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Jazyk anglický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12/12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880229608"/>
                  </a:ext>
                </a:extLst>
              </a:tr>
              <a:tr h="4366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Cizí jazyk – N, F, R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3/3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12/12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750906882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Základy společenských věd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8 (+ EkV/3)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1824826829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Dějepis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3916523735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Zeměpis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2092617226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Fyzika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3133518706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Chemie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73547161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Biologie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73353318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Matematika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1740467281"/>
                  </a:ext>
                </a:extLst>
              </a:tr>
              <a:tr h="4366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Tělesná výchova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8/8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3657539453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Výtvarná výchova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2249144224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Hudební výchova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2052851743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Dramatická výchova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2099038001"/>
                  </a:ext>
                </a:extLst>
              </a:tr>
              <a:tr h="4366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Informační a kom. tech. 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1/1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1/1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2/2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1/1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5/5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3382199651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Pedagogika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114080713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Psychologie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2433823162"/>
                  </a:ext>
                </a:extLst>
              </a:tr>
              <a:tr h="6584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Volitelné specializace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*2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(tělesná výchova, výtvarná výchova, hudební výchova, dramatická výchova)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827672426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Volitelné předměty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*3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2x2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1477250820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Odborná praxe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 týdny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2 týdny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4208945163"/>
                  </a:ext>
                </a:extLst>
              </a:tr>
              <a:tr h="1646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Nepovinné předměty</a:t>
                      </a:r>
                      <a:r>
                        <a:rPr lang="cs-CZ" sz="900" baseline="30000">
                          <a:solidFill>
                            <a:schemeClr val="tx1"/>
                          </a:solidFill>
                          <a:effectLst/>
                        </a:rPr>
                        <a:t>*4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extLst>
                  <a:ext uri="{0D108BD9-81ED-4DB2-BD59-A6C34878D82A}">
                    <a16:rowId xmlns:a16="http://schemas.microsoft.com/office/drawing/2014/main" val="1456514045"/>
                  </a:ext>
                </a:extLst>
              </a:tr>
              <a:tr h="6584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Kurzy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/>
                </a:tc>
                <a:extLst>
                  <a:ext uri="{0D108BD9-81ED-4DB2-BD59-A6C34878D82A}">
                    <a16:rowId xmlns:a16="http://schemas.microsoft.com/office/drawing/2014/main" val="1481759548"/>
                  </a:ext>
                </a:extLst>
              </a:tr>
              <a:tr h="1512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cs-CZ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cs-CZ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cs-CZ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04" marR="5580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13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21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možné aktivity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 smtClean="0"/>
              <a:t>Exkurze, přednášky, besedy, kurzy</a:t>
            </a:r>
          </a:p>
          <a:p>
            <a:r>
              <a:rPr lang="cs-CZ" sz="3200" b="1" u="sng" dirty="0" smtClean="0"/>
              <a:t>Projekty: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Erasmus – partnerství škol (AJ, NJ)</a:t>
            </a:r>
          </a:p>
          <a:p>
            <a:r>
              <a:rPr lang="cs-CZ" sz="3200" dirty="0" err="1" smtClean="0"/>
              <a:t>KaPoDaV</a:t>
            </a:r>
            <a:r>
              <a:rPr lang="cs-CZ" sz="3200" dirty="0" smtClean="0"/>
              <a:t> (finanční gramotnost)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Šachový klub při GPOA Znojmo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Pěvecký sbor ZNOIMIA</a:t>
            </a:r>
          </a:p>
          <a:p>
            <a:r>
              <a:rPr lang="cs-CZ" sz="3200" dirty="0"/>
              <a:t> </a:t>
            </a:r>
            <a:r>
              <a:rPr lang="cs-CZ" sz="3200" dirty="0" err="1" smtClean="0"/>
              <a:t>DofE</a:t>
            </a:r>
            <a:r>
              <a:rPr lang="cs-CZ" sz="3200" dirty="0" smtClean="0"/>
              <a:t> – výchovný program vévody z Edinburghu</a:t>
            </a:r>
          </a:p>
          <a:p>
            <a:r>
              <a:rPr lang="cs-CZ" sz="3200" dirty="0" smtClean="0"/>
              <a:t>Vlastní projekty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(realizace podle současných podmínek)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7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Náklady na výuku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404653" cy="4752528"/>
          </a:xfrm>
        </p:spPr>
        <p:txBody>
          <a:bodyPr>
            <a:normAutofit/>
          </a:bodyPr>
          <a:lstStyle/>
          <a:p>
            <a:pPr marL="34290" indent="0">
              <a:spcAft>
                <a:spcPts val="1200"/>
              </a:spcAft>
              <a:buNone/>
            </a:pPr>
            <a:endParaRPr lang="cs-CZ" sz="2800" b="1" dirty="0" smtClean="0"/>
          </a:p>
          <a:p>
            <a:pPr>
              <a:buFontTx/>
              <a:buChar char="-"/>
            </a:pPr>
            <a:r>
              <a:rPr lang="cs-CZ" sz="2800" dirty="0" smtClean="0"/>
              <a:t>učebnice (někteří vyučující zajistí hromadně, možnost odkoupení od starších spolužáků)</a:t>
            </a:r>
          </a:p>
          <a:p>
            <a:pPr>
              <a:buFontTx/>
              <a:buChar char="-"/>
            </a:pPr>
            <a:r>
              <a:rPr lang="cs-CZ" sz="2800" dirty="0" smtClean="0"/>
              <a:t>pomůcky do výuky dle pokynů vyučujících</a:t>
            </a:r>
          </a:p>
          <a:p>
            <a:pPr>
              <a:buFontTx/>
              <a:buChar char="-"/>
            </a:pPr>
            <a:r>
              <a:rPr lang="cs-CZ" sz="2800" dirty="0" smtClean="0"/>
              <a:t>přezůvky</a:t>
            </a:r>
          </a:p>
          <a:p>
            <a:pPr>
              <a:buFontTx/>
              <a:buChar char="-"/>
            </a:pPr>
            <a:r>
              <a:rPr lang="cs-CZ" sz="2800" dirty="0" smtClean="0"/>
              <a:t>zámek na šatní skříňku (kvalitnější)</a:t>
            </a:r>
          </a:p>
          <a:p>
            <a:pPr>
              <a:buFontTx/>
              <a:buChar char="-"/>
            </a:pPr>
            <a:r>
              <a:rPr lang="cs-CZ" sz="2800" dirty="0" smtClean="0"/>
              <a:t>SRPŠ (200,-)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00B0F0"/>
                </a:solidFill>
              </a:rPr>
              <a:t>DIDAKTIS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– objednávky ve škole (9. 9. /DČ od 11:30 do 15:00)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708</TotalTime>
  <Words>1000</Words>
  <Application>Microsoft Office PowerPoint</Application>
  <PresentationFormat>Předvádění na obrazovce (4:3)</PresentationFormat>
  <Paragraphs>315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Corbel</vt:lpstr>
      <vt:lpstr>Times New Roman</vt:lpstr>
      <vt:lpstr>Wingdings</vt:lpstr>
      <vt:lpstr>Základ</vt:lpstr>
      <vt:lpstr>Gymnázium, Střední pedagogická škola, Obchodní akademie a jazyková škola  s právem státní jazykové zkoušky ZNOJMO, příspěvková organizace </vt:lpstr>
      <vt:lpstr>Základní informace</vt:lpstr>
      <vt:lpstr>Důležité kontakty</vt:lpstr>
      <vt:lpstr>1. ročník:</vt:lpstr>
      <vt:lpstr>Výuka 2021/2022</vt:lpstr>
      <vt:lpstr> </vt:lpstr>
      <vt:lpstr>Prezentace aplikace PowerPoint</vt:lpstr>
      <vt:lpstr>Další možné aktivity</vt:lpstr>
      <vt:lpstr>Náklady na výuku</vt:lpstr>
      <vt:lpstr>Stravování </vt:lpstr>
      <vt:lpstr>Stravování </vt:lpstr>
      <vt:lpstr>Stravování </vt:lpstr>
      <vt:lpstr>Odhlašování stravy</vt:lpstr>
      <vt:lpstr>Upozornění</vt:lpstr>
      <vt:lpstr>Ubytování</vt:lpstr>
      <vt:lpstr>Domov mládeže + jídelna</vt:lpstr>
      <vt:lpstr>Další služby</vt:lpstr>
      <vt:lpstr>Základní seznámení  se školním řádem</vt:lpstr>
      <vt:lpstr>Základní seznámení  se školním řádem</vt:lpstr>
      <vt:lpstr>Covid - 19</vt:lpstr>
      <vt:lpstr>Komunikace </vt:lpstr>
      <vt:lpstr>Přihlášení na Bakaláři: https://bakalari.gpoa.cz/login</vt:lpstr>
      <vt:lpstr>Výchovné poradenství</vt:lpstr>
      <vt:lpstr>Zahájení školního roku 2021/2022</vt:lpstr>
      <vt:lpstr>Organizace školního roku 2021/2022</vt:lpstr>
      <vt:lpstr>ADAPTAČNÍ KURZY  P1.C (Mgr. Bronislav Čermák) </vt:lpstr>
      <vt:lpstr>           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Gymnázium, Střední pedagogická škola, Obchodní akademie a jazyková škola s právem státní jazykové zkoušky</dc:title>
  <dc:creator>User</dc:creator>
  <cp:lastModifiedBy>Barnetová Eva</cp:lastModifiedBy>
  <cp:revision>102</cp:revision>
  <cp:lastPrinted>2021-08-26T09:01:38Z</cp:lastPrinted>
  <dcterms:created xsi:type="dcterms:W3CDTF">2013-06-16T21:04:19Z</dcterms:created>
  <dcterms:modified xsi:type="dcterms:W3CDTF">2021-08-27T09:08:33Z</dcterms:modified>
</cp:coreProperties>
</file>