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78" r:id="rId4"/>
    <p:sldId id="258" r:id="rId5"/>
    <p:sldId id="259" r:id="rId6"/>
    <p:sldId id="295" r:id="rId7"/>
    <p:sldId id="296" r:id="rId8"/>
    <p:sldId id="282" r:id="rId9"/>
    <p:sldId id="261" r:id="rId10"/>
    <p:sldId id="262" r:id="rId11"/>
    <p:sldId id="263" r:id="rId12"/>
    <p:sldId id="265" r:id="rId13"/>
    <p:sldId id="288" r:id="rId14"/>
    <p:sldId id="289" r:id="rId15"/>
    <p:sldId id="300" r:id="rId16"/>
    <p:sldId id="269" r:id="rId17"/>
    <p:sldId id="270" r:id="rId18"/>
    <p:sldId id="271" r:id="rId19"/>
    <p:sldId id="272" r:id="rId20"/>
    <p:sldId id="286" r:id="rId21"/>
    <p:sldId id="287" r:id="rId22"/>
    <p:sldId id="273" r:id="rId23"/>
    <p:sldId id="274" r:id="rId24"/>
    <p:sldId id="277" r:id="rId25"/>
    <p:sldId id="281" r:id="rId26"/>
    <p:sldId id="275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ED2B28-F622-45FE-B48E-D92A3CD1A9A3}" type="datetimeFigureOut">
              <a:rPr lang="cs-CZ" smtClean="0"/>
              <a:pPr/>
              <a:t>27. 8. 2021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78E8821-78BE-4560-971D-A1482C2A3A22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1748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2B28-F622-45FE-B48E-D92A3CD1A9A3}" type="datetimeFigureOut">
              <a:rPr lang="cs-CZ" smtClean="0"/>
              <a:pPr/>
              <a:t>27. 8. 2021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8821-78BE-4560-971D-A1482C2A3A2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720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2B28-F622-45FE-B48E-D92A3CD1A9A3}" type="datetimeFigureOut">
              <a:rPr lang="cs-CZ" smtClean="0"/>
              <a:pPr/>
              <a:t>27. 8. 2021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8821-78BE-4560-971D-A1482C2A3A2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4487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2B28-F622-45FE-B48E-D92A3CD1A9A3}" type="datetimeFigureOut">
              <a:rPr lang="cs-CZ" smtClean="0"/>
              <a:pPr/>
              <a:t>27. 8. 2021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8821-78BE-4560-971D-A1482C2A3A2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403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2B28-F622-45FE-B48E-D92A3CD1A9A3}" type="datetimeFigureOut">
              <a:rPr lang="cs-CZ" smtClean="0"/>
              <a:pPr/>
              <a:t>27. 8. 2021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8821-78BE-4560-971D-A1482C2A3A22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5150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2B28-F622-45FE-B48E-D92A3CD1A9A3}" type="datetimeFigureOut">
              <a:rPr lang="cs-CZ" smtClean="0"/>
              <a:pPr/>
              <a:t>27. 8. 2021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8821-78BE-4560-971D-A1482C2A3A2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64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2B28-F622-45FE-B48E-D92A3CD1A9A3}" type="datetimeFigureOut">
              <a:rPr lang="cs-CZ" smtClean="0"/>
              <a:pPr/>
              <a:t>27. 8. 2021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8821-78BE-4560-971D-A1482C2A3A2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1556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2B28-F622-45FE-B48E-D92A3CD1A9A3}" type="datetimeFigureOut">
              <a:rPr lang="cs-CZ" smtClean="0"/>
              <a:pPr/>
              <a:t>27. 8. 2021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8821-78BE-4560-971D-A1482C2A3A2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77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2B28-F622-45FE-B48E-D92A3CD1A9A3}" type="datetimeFigureOut">
              <a:rPr lang="cs-CZ" smtClean="0"/>
              <a:pPr/>
              <a:t>27. 8. 2021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8821-78BE-4560-971D-A1482C2A3A2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208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2B28-F622-45FE-B48E-D92A3CD1A9A3}" type="datetimeFigureOut">
              <a:rPr lang="cs-CZ" smtClean="0"/>
              <a:pPr/>
              <a:t>27. 8. 2021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8821-78BE-4560-971D-A1482C2A3A2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8199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2B28-F622-45FE-B48E-D92A3CD1A9A3}" type="datetimeFigureOut">
              <a:rPr lang="cs-CZ" smtClean="0"/>
              <a:pPr/>
              <a:t>27. 8. 2021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E8821-78BE-4560-971D-A1482C2A3A2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4671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A0ED2B28-F622-45FE-B48E-D92A3CD1A9A3}" type="datetimeFigureOut">
              <a:rPr lang="cs-CZ" smtClean="0"/>
              <a:pPr/>
              <a:t>27. 8. 2021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978E8821-78BE-4560-971D-A1482C2A3A2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978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rava.cz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poa.cz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poa.cz/images/dokumenty/Uvolneni-TV-ucast-vyuka.doc" TargetMode="External"/><Relationship Id="rId2" Type="http://schemas.openxmlformats.org/officeDocument/2006/relationships/hyperlink" Target="https://www.gpoa.cz/images/dokumenty/Uvolneni-TV-nezletili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poa.cz/images/dokumenty/Uvolneni-TV-zletili.doc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poa.cz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3284" y="3068960"/>
            <a:ext cx="7317432" cy="2423120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Gymnázium, Střední pedagogická škola, Obchodní akademie a jazyková škola </a:t>
            </a:r>
            <a:br>
              <a:rPr lang="cs-CZ" sz="3200" b="1" dirty="0" smtClean="0"/>
            </a:br>
            <a:r>
              <a:rPr lang="cs-CZ" sz="3200" b="1" dirty="0" smtClean="0"/>
              <a:t>s právem státní jazykové zkoušky </a:t>
            </a:r>
            <a:r>
              <a:rPr lang="cs-CZ" sz="3200" b="1" dirty="0" smtClean="0">
                <a:solidFill>
                  <a:schemeClr val="bg1"/>
                </a:solidFill>
              </a:rPr>
              <a:t>ZNOJMO,</a:t>
            </a: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>příspěvková organizace</a:t>
            </a:r>
            <a:br>
              <a:rPr lang="cs-CZ" sz="3200" b="1" dirty="0" smtClean="0"/>
            </a:br>
            <a:endParaRPr lang="cs-CZ" sz="3200" dirty="0"/>
          </a:p>
        </p:txBody>
      </p:sp>
      <p:pic>
        <p:nvPicPr>
          <p:cNvPr id="1026" name="Picture 2" descr="C:\Documents and Settings\zastupcegym\Plocha\logo.png"/>
          <p:cNvPicPr>
            <a:picLocks noChangeAspect="1" noChangeArrowheads="1"/>
          </p:cNvPicPr>
          <p:nvPr/>
        </p:nvPicPr>
        <p:blipFill>
          <a:blip r:embed="rId2" cstate="print"/>
          <a:srcRect r="21815"/>
          <a:stretch>
            <a:fillRect/>
          </a:stretch>
        </p:blipFill>
        <p:spPr bwMode="auto">
          <a:xfrm>
            <a:off x="1187624" y="260648"/>
            <a:ext cx="6768752" cy="2232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Stravování </a:t>
            </a:r>
            <a:endParaRPr lang="cs-CZ" dirty="0"/>
          </a:p>
        </p:txBody>
      </p:sp>
      <p:pic>
        <p:nvPicPr>
          <p:cNvPr id="1026" name="Picture 2" descr="C:\Documents and Settings\zastupcegym\Plocha\jidelna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866900" y="2057400"/>
            <a:ext cx="5384800" cy="4038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Stravování </a:t>
            </a:r>
            <a:endParaRPr lang="cs-CZ" dirty="0"/>
          </a:p>
        </p:txBody>
      </p:sp>
      <p:pic>
        <p:nvPicPr>
          <p:cNvPr id="2050" name="Picture 2" descr="C:\Documents and Settings\zastupcegym\Plocha\jidelna0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866900" y="2057400"/>
            <a:ext cx="5384800" cy="4038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Stravování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1484784"/>
            <a:ext cx="7404653" cy="5112568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cs-CZ" u="sng" dirty="0" smtClean="0"/>
              <a:t>ŠKOLNÍ JÍDELNA/ </a:t>
            </a:r>
            <a:r>
              <a:rPr lang="cs-CZ" b="1" u="sng" dirty="0" smtClean="0">
                <a:solidFill>
                  <a:srgbClr val="FF0000"/>
                </a:solidFill>
              </a:rPr>
              <a:t>viz prezentace</a:t>
            </a:r>
          </a:p>
          <a:p>
            <a:pPr>
              <a:spcAft>
                <a:spcPts val="1200"/>
              </a:spcAft>
            </a:pPr>
            <a:r>
              <a:rPr lang="cs-CZ" dirty="0" smtClean="0"/>
              <a:t>vchod z ulice Mládeže </a:t>
            </a:r>
          </a:p>
          <a:p>
            <a:pPr>
              <a:buFont typeface="Times New Roman" pitchFamily="18" charset="0"/>
              <a:buChar char="-"/>
            </a:pPr>
            <a:r>
              <a:rPr lang="cs-CZ" dirty="0" smtClean="0"/>
              <a:t>kancelář v budově Domova mládeže (Alšova ulice 16)</a:t>
            </a:r>
          </a:p>
          <a:p>
            <a:pPr>
              <a:buFont typeface="Times New Roman" pitchFamily="18" charset="0"/>
              <a:buChar char="-"/>
            </a:pPr>
            <a:r>
              <a:rPr lang="cs-CZ" b="1" dirty="0" smtClean="0"/>
              <a:t>tel: 702 170 080</a:t>
            </a:r>
          </a:p>
          <a:p>
            <a:pPr>
              <a:buFont typeface="Times New Roman" pitchFamily="18" charset="0"/>
              <a:buChar char="-"/>
            </a:pPr>
            <a:r>
              <a:rPr lang="cs-CZ" dirty="0" smtClean="0"/>
              <a:t>cena obědů: žáci </a:t>
            </a:r>
            <a:r>
              <a:rPr lang="cs-CZ" dirty="0" smtClean="0">
                <a:solidFill>
                  <a:srgbClr val="00B0F0"/>
                </a:solidFill>
              </a:rPr>
              <a:t>do 15 let</a:t>
            </a:r>
            <a:r>
              <a:rPr lang="cs-CZ" dirty="0" smtClean="0"/>
              <a:t>= </a:t>
            </a:r>
            <a:r>
              <a:rPr lang="cs-CZ" b="1" dirty="0" smtClean="0">
                <a:solidFill>
                  <a:srgbClr val="FF0000"/>
                </a:solidFill>
              </a:rPr>
              <a:t>27</a:t>
            </a:r>
            <a:r>
              <a:rPr lang="cs-CZ" dirty="0" smtClean="0"/>
              <a:t>,- a </a:t>
            </a:r>
            <a:r>
              <a:rPr lang="cs-CZ" dirty="0" smtClean="0">
                <a:solidFill>
                  <a:srgbClr val="00B0F0"/>
                </a:solidFill>
              </a:rPr>
              <a:t>žáci nad 15 let </a:t>
            </a:r>
            <a:r>
              <a:rPr lang="cs-CZ" dirty="0" smtClean="0"/>
              <a:t>= </a:t>
            </a:r>
            <a:r>
              <a:rPr lang="cs-CZ" b="1" dirty="0" smtClean="0">
                <a:solidFill>
                  <a:srgbClr val="FF0000"/>
                </a:solidFill>
              </a:rPr>
              <a:t>29,</a:t>
            </a:r>
            <a:r>
              <a:rPr lang="cs-CZ" dirty="0" smtClean="0"/>
              <a:t>-</a:t>
            </a:r>
          </a:p>
          <a:p>
            <a:pPr>
              <a:buFont typeface="Times New Roman" pitchFamily="18" charset="0"/>
              <a:buChar char="-"/>
            </a:pPr>
            <a:r>
              <a:rPr lang="cs-CZ" dirty="0" smtClean="0"/>
              <a:t>možnost výběru ze dvou jídel – </a:t>
            </a:r>
            <a:r>
              <a:rPr lang="cs-CZ" dirty="0" smtClean="0">
                <a:solidFill>
                  <a:srgbClr val="00B0F0"/>
                </a:solidFill>
              </a:rPr>
              <a:t>elektronické objednávky</a:t>
            </a:r>
          </a:p>
          <a:p>
            <a:pPr>
              <a:buFont typeface="Times New Roman" pitchFamily="18" charset="0"/>
              <a:buChar char="-"/>
            </a:pPr>
            <a:r>
              <a:rPr lang="cs-CZ" b="1" dirty="0" smtClean="0">
                <a:solidFill>
                  <a:srgbClr val="FF0000"/>
                </a:solidFill>
              </a:rPr>
              <a:t>přihláška, inkaso (podpis ZZ), viz.  www.gpoa.cz</a:t>
            </a:r>
          </a:p>
          <a:p>
            <a:pPr>
              <a:buFontTx/>
              <a:buChar char="-"/>
            </a:pPr>
            <a:r>
              <a:rPr lang="cs-CZ" dirty="0" smtClean="0"/>
              <a:t>poslední srpnový týden</a:t>
            </a:r>
          </a:p>
          <a:p>
            <a:pPr>
              <a:buFontTx/>
              <a:buChar char="-"/>
            </a:pPr>
            <a:r>
              <a:rPr lang="cs-CZ" b="1" dirty="0" smtClean="0">
                <a:solidFill>
                  <a:srgbClr val="FF0000"/>
                </a:solidFill>
              </a:rPr>
              <a:t>zakoupení čipu </a:t>
            </a:r>
            <a:r>
              <a:rPr lang="cs-CZ" dirty="0" smtClean="0"/>
              <a:t>(</a:t>
            </a:r>
            <a:r>
              <a:rPr lang="cs-CZ" b="1" dirty="0" smtClean="0">
                <a:solidFill>
                  <a:srgbClr val="FF0000"/>
                </a:solidFill>
              </a:rPr>
              <a:t>30</a:t>
            </a:r>
            <a:r>
              <a:rPr lang="cs-CZ" dirty="0" smtClean="0"/>
              <a:t>,- ; třídní učitelé předají žákům při zahájení vyučování), </a:t>
            </a:r>
          </a:p>
          <a:p>
            <a:pPr>
              <a:buFontTx/>
              <a:buChar char="-"/>
            </a:pPr>
            <a:r>
              <a:rPr lang="cs-CZ" dirty="0" smtClean="0"/>
              <a:t>možnost vyřízení ISIC karty u pana </a:t>
            </a:r>
            <a:r>
              <a:rPr lang="cs-CZ" dirty="0" err="1" smtClean="0"/>
              <a:t>Vařachy</a:t>
            </a:r>
            <a:r>
              <a:rPr lang="cs-CZ" dirty="0" smtClean="0"/>
              <a:t> – </a:t>
            </a:r>
            <a:r>
              <a:rPr lang="cs-CZ" dirty="0" smtClean="0">
                <a:solidFill>
                  <a:srgbClr val="00B0F0"/>
                </a:solidFill>
              </a:rPr>
              <a:t>cena 290 Kč, foto</a:t>
            </a:r>
            <a:endParaRPr lang="cs-CZ" dirty="0" smtClean="0"/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Odhlašování stravy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strava se dá přihlásit nebo odhlásit den předem do 8:00 </a:t>
            </a:r>
            <a:r>
              <a:rPr lang="cs-CZ" b="1" dirty="0" err="1" smtClean="0"/>
              <a:t>hod.osobně</a:t>
            </a:r>
            <a:r>
              <a:rPr lang="cs-CZ" b="1" dirty="0"/>
              <a:t>, telefonicky, e-mailem a na </a:t>
            </a:r>
            <a:r>
              <a:rPr lang="cs-CZ" b="1" dirty="0" smtClean="0">
                <a:hlinkClick r:id="rId2"/>
              </a:rPr>
              <a:t>www.strava.cz</a:t>
            </a:r>
            <a:endParaRPr lang="cs-CZ" b="1" dirty="0" smtClean="0"/>
          </a:p>
          <a:p>
            <a:r>
              <a:rPr lang="cs-CZ" b="1" dirty="0" smtClean="0"/>
              <a:t>v</a:t>
            </a:r>
            <a:r>
              <a:rPr lang="cs-CZ" b="1" dirty="0"/>
              <a:t> </a:t>
            </a:r>
            <a:r>
              <a:rPr lang="cs-CZ" b="1" dirty="0">
                <a:solidFill>
                  <a:srgbClr val="FF0000"/>
                </a:solidFill>
              </a:rPr>
              <a:t>případě onemocnění žáka </a:t>
            </a:r>
            <a:r>
              <a:rPr lang="cs-CZ" b="1" dirty="0"/>
              <a:t>je možné odebrat dotovaný oběd do jídlonosiče </a:t>
            </a:r>
            <a:r>
              <a:rPr lang="cs-CZ" b="1" u="sng" dirty="0"/>
              <a:t>pouze první den nemoci</a:t>
            </a:r>
            <a:r>
              <a:rPr lang="cs-CZ" b="1" dirty="0"/>
              <a:t>. Na další dny je nutné žáka ze stravování odhlásit</a:t>
            </a:r>
          </a:p>
          <a:p>
            <a:r>
              <a:rPr lang="cs-CZ" b="1" dirty="0"/>
              <a:t>pokud si rodiče přejí obědy pro nemocného žáka odebírat i v dalších dnech, bude cena obědu zahrnovat kromě finančního normativu na nákup potravin i náklady věcné a mzdové</a:t>
            </a:r>
          </a:p>
          <a:p>
            <a:r>
              <a:rPr lang="cs-CZ" b="1" dirty="0"/>
              <a:t>v souladu se školským zákonem a vyhláškou č. 107/2005 Sb., zajišťuje škola stravování pro žáky </a:t>
            </a:r>
            <a:r>
              <a:rPr lang="cs-CZ" b="1" u="sng" dirty="0"/>
              <a:t>pouze ve dnech jejich pobytu ve škole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51653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Upozornění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1772816"/>
            <a:ext cx="7404653" cy="4323184"/>
          </a:xfrm>
        </p:spPr>
        <p:txBody>
          <a:bodyPr>
            <a:normAutofit/>
          </a:bodyPr>
          <a:lstStyle/>
          <a:p>
            <a:r>
              <a:rPr lang="cs-CZ" sz="2800" b="1" dirty="0"/>
              <a:t>v případě, že žák odebere stravu </a:t>
            </a:r>
            <a:r>
              <a:rPr lang="cs-CZ" sz="2800" b="1" dirty="0">
                <a:solidFill>
                  <a:srgbClr val="FF0000"/>
                </a:solidFill>
              </a:rPr>
              <a:t>v době nemoci </a:t>
            </a:r>
            <a:r>
              <a:rPr lang="cs-CZ" sz="2800" b="1" dirty="0"/>
              <a:t>nebo nebude odhlášen, stává se mimoškolním strávníkem a </a:t>
            </a:r>
            <a:r>
              <a:rPr lang="cs-CZ" sz="2800" b="1" u="sng" dirty="0">
                <a:solidFill>
                  <a:srgbClr val="FF0000"/>
                </a:solidFill>
              </a:rPr>
              <a:t>je</a:t>
            </a:r>
            <a:r>
              <a:rPr lang="cs-CZ" sz="2800" b="1" u="sng" dirty="0"/>
              <a:t> </a:t>
            </a:r>
            <a:r>
              <a:rPr lang="cs-CZ" sz="2800" b="1" u="sng" dirty="0">
                <a:solidFill>
                  <a:srgbClr val="FF0000"/>
                </a:solidFill>
              </a:rPr>
              <a:t>nutné zaplatit stravné bez dotací v plné výši</a:t>
            </a:r>
            <a:r>
              <a:rPr lang="cs-CZ" sz="2800" b="1" u="sng" dirty="0"/>
              <a:t>, </a:t>
            </a:r>
            <a:r>
              <a:rPr lang="cs-CZ" sz="2800" b="1" dirty="0"/>
              <a:t>včetně režie jako mimoškolní strávník. Veškeré svátky, prázdniny jsou automaticky odhlášeny. Za neodhlášenou a neodebranou stravu se neposkytuje věcná ani finanční náhrada. Při ukončení studia na </a:t>
            </a:r>
            <a:r>
              <a:rPr lang="cs-CZ" sz="2800" b="1" dirty="0" smtClean="0"/>
              <a:t>škole </a:t>
            </a:r>
            <a:r>
              <a:rPr lang="cs-CZ" sz="2800" b="1" dirty="0"/>
              <a:t>je strávník povinen se odhlásit ze stravování, týká se to zejména platby přes účet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8286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Ubytování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/>
          </a:p>
          <a:p>
            <a:r>
              <a:rPr lang="cs-CZ" sz="2400" b="1" dirty="0" smtClean="0">
                <a:solidFill>
                  <a:schemeClr val="tx1"/>
                </a:solidFill>
              </a:rPr>
              <a:t>Domov </a:t>
            </a:r>
            <a:r>
              <a:rPr lang="cs-CZ" sz="2400" b="1" dirty="0">
                <a:solidFill>
                  <a:schemeClr val="tx1"/>
                </a:solidFill>
              </a:rPr>
              <a:t>mládeže GPOA, Alšova 16, Znojmo </a:t>
            </a:r>
            <a:r>
              <a:rPr lang="cs-CZ" sz="2400" dirty="0">
                <a:solidFill>
                  <a:schemeClr val="tx1"/>
                </a:solidFill>
              </a:rPr>
              <a:t>(dívky) – tel. 702 170 079</a:t>
            </a:r>
          </a:p>
          <a:p>
            <a:r>
              <a:rPr lang="cs-CZ" sz="2400" dirty="0">
                <a:solidFill>
                  <a:schemeClr val="tx1"/>
                </a:solidFill>
              </a:rPr>
              <a:t>kapacita 116 lůžek, celodenní strava 89 Kč,-</a:t>
            </a:r>
          </a:p>
          <a:p>
            <a:r>
              <a:rPr lang="cs-CZ" sz="2400" dirty="0">
                <a:solidFill>
                  <a:schemeClr val="tx1"/>
                </a:solidFill>
              </a:rPr>
              <a:t>čtyřlůžkový pokoj 700,-, dvoulůžkový pokoj 1000,-</a:t>
            </a:r>
          </a:p>
          <a:p>
            <a:pPr marL="0" indent="0"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b="1" dirty="0">
                <a:solidFill>
                  <a:schemeClr val="tx1"/>
                </a:solidFill>
              </a:rPr>
              <a:t>v DM jiných provozovatelů 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   např. DM Benjamina Kličky 1, Znojmo (chlapci) – 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 smtClean="0">
                <a:solidFill>
                  <a:schemeClr val="tx1"/>
                </a:solidFill>
              </a:rPr>
              <a:t>  tel</a:t>
            </a:r>
            <a:r>
              <a:rPr lang="cs-CZ" sz="2400" dirty="0">
                <a:solidFill>
                  <a:schemeClr val="tx1"/>
                </a:solidFill>
              </a:rPr>
              <a:t>. 515 224 246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81248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Domov mládeže + jídelna</a:t>
            </a:r>
            <a:endParaRPr lang="cs-CZ" dirty="0"/>
          </a:p>
        </p:txBody>
      </p:sp>
      <p:pic>
        <p:nvPicPr>
          <p:cNvPr id="6146" name="Picture 2" descr="C:\Documents and Settings\zastupcegym\Plocha\dm_alsova%20(7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866900" y="2057400"/>
            <a:ext cx="5384800" cy="4038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služby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3000"/>
              </a:spcBef>
            </a:pPr>
            <a:r>
              <a:rPr lang="cs-CZ" sz="3600" dirty="0" smtClean="0"/>
              <a:t>možnost občerstvení: </a:t>
            </a:r>
          </a:p>
          <a:p>
            <a:pPr>
              <a:spcBef>
                <a:spcPts val="3000"/>
              </a:spcBef>
            </a:pPr>
            <a:r>
              <a:rPr lang="cs-CZ" sz="3600" dirty="0" smtClean="0"/>
              <a:t>bufet ve druhém poschodí v budově školy na ulici </a:t>
            </a:r>
            <a:r>
              <a:rPr lang="cs-CZ" sz="3600" dirty="0" err="1" smtClean="0"/>
              <a:t>Pontassievská</a:t>
            </a:r>
            <a:r>
              <a:rPr lang="cs-CZ" sz="3600" dirty="0" smtClean="0"/>
              <a:t> 3</a:t>
            </a:r>
          </a:p>
          <a:p>
            <a:pPr>
              <a:spcBef>
                <a:spcPts val="3000"/>
              </a:spcBef>
            </a:pPr>
            <a:r>
              <a:rPr lang="cs-CZ" sz="3600" dirty="0" smtClean="0"/>
              <a:t>dále nápojové automaty a automat na drobné občerstvení</a:t>
            </a:r>
          </a:p>
          <a:p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Základní seznámení </a:t>
            </a:r>
            <a:br>
              <a:rPr lang="cs-CZ" b="1" dirty="0" smtClean="0"/>
            </a:br>
            <a:r>
              <a:rPr lang="cs-CZ" b="1" dirty="0" smtClean="0"/>
              <a:t>se školním řádem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>
                <a:hlinkClick r:id="rId2"/>
              </a:rPr>
              <a:t>www.gpoa.cz</a:t>
            </a:r>
            <a:endParaRPr lang="cs-CZ" sz="2800" dirty="0" smtClean="0"/>
          </a:p>
          <a:p>
            <a:r>
              <a:rPr lang="cs-CZ" sz="2800" dirty="0" smtClean="0"/>
              <a:t>Spolupráce a komunikace třídního učitele a zákonných zástupců – kontakty - telefon, mail, e-omluvenka, omluvný list, schůzky, individuální pohovory</a:t>
            </a:r>
          </a:p>
          <a:p>
            <a:r>
              <a:rPr lang="cs-CZ" sz="2800" u="sng" dirty="0" smtClean="0"/>
              <a:t>zákaz:</a:t>
            </a:r>
            <a:r>
              <a:rPr lang="cs-CZ" sz="2800" dirty="0" smtClean="0"/>
              <a:t> 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3200" dirty="0" smtClean="0"/>
              <a:t>používání mobilních telefonů během výuky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3200" dirty="0" smtClean="0"/>
              <a:t>kouření ve všech prostorách školy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1" y="620688"/>
            <a:ext cx="7406640" cy="1356360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Základní seznámení </a:t>
            </a:r>
            <a:br>
              <a:rPr lang="cs-CZ" sz="3600" b="1" dirty="0" smtClean="0"/>
            </a:br>
            <a:r>
              <a:rPr lang="cs-CZ" sz="3600" b="1" dirty="0" smtClean="0"/>
              <a:t>se školním řádem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1844824"/>
            <a:ext cx="7404653" cy="4680520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1200"/>
              </a:spcAft>
            </a:pPr>
            <a:r>
              <a:rPr lang="cs-CZ" sz="2800" dirty="0" smtClean="0"/>
              <a:t>     </a:t>
            </a:r>
            <a:r>
              <a:rPr lang="cs-CZ" sz="2800" u="sng" dirty="0" smtClean="0"/>
              <a:t>Nepřítomnost ve výuce omlouvá</a:t>
            </a:r>
            <a:r>
              <a:rPr lang="cs-CZ" sz="2800" dirty="0" smtClean="0"/>
              <a:t>: (tolerance 25%)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dirty="0" smtClean="0"/>
              <a:t>zákonný zástupce do 3 pracovních dnů (telefonicky, SMS třídnímu učiteli nebo e-mailem třídnímu učiteli, omluvný list, e-omluvenka )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dirty="0" smtClean="0"/>
              <a:t>důvod absence je zaznamenán zákonným zástupcem v omluvném listě, ten žák předkládá třídnímu učiteli po příchodu do školy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dirty="0" smtClean="0"/>
              <a:t>v případě pochybností, může třídní učitel vyžadovat lékařské potvrzení absence</a:t>
            </a:r>
          </a:p>
          <a:p>
            <a:r>
              <a:rPr lang="cs-CZ" sz="2800" dirty="0" smtClean="0"/>
              <a:t>d)    uvolnění z TV (doporučení lékaře a žádost ZZ)</a:t>
            </a:r>
            <a:r>
              <a:rPr lang="cs-CZ" b="1" dirty="0"/>
              <a:t> </a:t>
            </a:r>
            <a:r>
              <a:rPr lang="cs-CZ" sz="2400" b="1" dirty="0">
                <a:solidFill>
                  <a:schemeClr val="accent3"/>
                </a:solidFill>
              </a:rPr>
              <a:t>Formuláře pro uvolnění z tělesné výchovy (vše ve formátu DOC</a:t>
            </a:r>
            <a:r>
              <a:rPr lang="cs-CZ" sz="2400" b="1" dirty="0" smtClean="0">
                <a:solidFill>
                  <a:schemeClr val="accent3"/>
                </a:solidFill>
              </a:rPr>
              <a:t>) ke stažení na webu www.gpoa.cz</a:t>
            </a:r>
            <a:endParaRPr lang="cs-CZ" sz="2400" dirty="0">
              <a:solidFill>
                <a:schemeClr val="accent3"/>
              </a:solidFill>
            </a:endParaRPr>
          </a:p>
          <a:p>
            <a:r>
              <a:rPr lang="cs-CZ" dirty="0">
                <a:solidFill>
                  <a:srgbClr val="00B0F0"/>
                </a:solidFill>
                <a:hlinkClick r:id="rId2" tooltip="DOC"/>
              </a:rPr>
              <a:t>vzor pro nezletilé žáky</a:t>
            </a:r>
            <a:endParaRPr lang="cs-CZ" dirty="0">
              <a:solidFill>
                <a:srgbClr val="00B0F0"/>
              </a:solidFill>
            </a:endParaRPr>
          </a:p>
          <a:p>
            <a:r>
              <a:rPr lang="cs-CZ" dirty="0">
                <a:solidFill>
                  <a:srgbClr val="00B0F0"/>
                </a:solidFill>
                <a:hlinkClick r:id="rId3" tooltip="DOC"/>
              </a:rPr>
              <a:t>vzor pro žáky s povinností účasti ve výuce</a:t>
            </a:r>
            <a:endParaRPr lang="cs-CZ" dirty="0">
              <a:solidFill>
                <a:srgbClr val="00B0F0"/>
              </a:solidFill>
            </a:endParaRPr>
          </a:p>
          <a:p>
            <a:r>
              <a:rPr lang="cs-CZ" dirty="0">
                <a:solidFill>
                  <a:srgbClr val="00B0F0"/>
                </a:solidFill>
                <a:hlinkClick r:id="rId4" tooltip="DOC"/>
              </a:rPr>
              <a:t>vzor pro zletilé žáky</a:t>
            </a:r>
            <a:endParaRPr lang="cs-CZ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cs-CZ" sz="2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informace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3000"/>
              </a:spcBef>
            </a:pPr>
            <a:r>
              <a:rPr lang="cs-CZ" sz="2800" dirty="0" smtClean="0"/>
              <a:t>adresa: </a:t>
            </a:r>
            <a:r>
              <a:rPr lang="cs-CZ" sz="2800" dirty="0" err="1" smtClean="0"/>
              <a:t>Pontassievská</a:t>
            </a:r>
            <a:r>
              <a:rPr lang="cs-CZ" sz="2800" dirty="0" smtClean="0"/>
              <a:t> 350/3, 669 02 Znojmo</a:t>
            </a:r>
          </a:p>
          <a:p>
            <a:pPr>
              <a:spcBef>
                <a:spcPts val="3000"/>
              </a:spcBef>
            </a:pPr>
            <a:r>
              <a:rPr lang="cs-CZ" sz="2800" dirty="0" smtClean="0"/>
              <a:t>ředitel: Mgr. Pavel Kolář</a:t>
            </a:r>
          </a:p>
          <a:p>
            <a:pPr>
              <a:spcBef>
                <a:spcPts val="3000"/>
              </a:spcBef>
            </a:pPr>
            <a:r>
              <a:rPr lang="cs-CZ" sz="2800" dirty="0" smtClean="0"/>
              <a:t>telefonní spojení: 515 158 101 (sekretariát)</a:t>
            </a:r>
          </a:p>
          <a:p>
            <a:pPr>
              <a:spcBef>
                <a:spcPts val="3000"/>
              </a:spcBef>
            </a:pPr>
            <a:r>
              <a:rPr lang="cs-CZ" sz="2800" dirty="0" smtClean="0"/>
              <a:t>web:	</a:t>
            </a:r>
            <a:r>
              <a:rPr lang="cs-CZ" sz="2800" dirty="0" smtClean="0">
                <a:hlinkClick r:id="rId2"/>
              </a:rPr>
              <a:t>www.</a:t>
            </a:r>
            <a:r>
              <a:rPr lang="cs-CZ" sz="2800" dirty="0" err="1" smtClean="0">
                <a:hlinkClick r:id="rId2"/>
              </a:rPr>
              <a:t>gpoa.cz</a:t>
            </a:r>
            <a:endParaRPr lang="cs-CZ" sz="2800" dirty="0" smtClean="0"/>
          </a:p>
          <a:p>
            <a:pPr>
              <a:spcBef>
                <a:spcPts val="3000"/>
              </a:spcBef>
            </a:pPr>
            <a:r>
              <a:rPr lang="cs-CZ" sz="2800" dirty="0" smtClean="0"/>
              <a:t>e-mail: </a:t>
            </a:r>
            <a:r>
              <a:rPr lang="cs-CZ" sz="2800" dirty="0" err="1" smtClean="0"/>
              <a:t>info</a:t>
            </a:r>
            <a:r>
              <a:rPr lang="en-US" sz="2800" dirty="0" smtClean="0"/>
              <a:t>@</a:t>
            </a:r>
            <a:r>
              <a:rPr lang="cs-CZ" sz="2800" dirty="0" err="1" smtClean="0"/>
              <a:t>gpoa.cz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FF0000"/>
                </a:solidFill>
              </a:rPr>
              <a:t>Covid</a:t>
            </a:r>
            <a:r>
              <a:rPr lang="cs-CZ" b="1" dirty="0" smtClean="0">
                <a:solidFill>
                  <a:srgbClr val="FF0000"/>
                </a:solidFill>
              </a:rPr>
              <a:t> - 19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1484784"/>
            <a:ext cx="7404653" cy="4824536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Při vstupu do budovy školy provádí žák dezinfekci rukou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Žák není vpuštěný do budovy školy, pokud jsou patrné příznaky onemocnění při příchodu do školy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Nezletilý žák odchází ze školy se zákonným zástupcem (kontakty)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Pokud se vyskytnou příznaky během výuky, žák je umístěný do izolace (klubovna + pedagogický dohled) a kontaktujeme rodiče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Velký důraz je kladen u všech činností na dodržování pravidel osobní hygieny a vzájemnou toleranci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Pobyt zákonných zástupců a cizích osob ve škole bude omezen</a:t>
            </a:r>
          </a:p>
          <a:p>
            <a:r>
              <a:rPr lang="cs-CZ" sz="2400" dirty="0" smtClean="0">
                <a:solidFill>
                  <a:srgbClr val="00B0F0"/>
                </a:solidFill>
              </a:rPr>
              <a:t>Distanční výuka podle novely školského zákona</a:t>
            </a:r>
          </a:p>
          <a:p>
            <a:endParaRPr lang="cs-CZ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9333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Komunikace</a:t>
            </a:r>
            <a:br>
              <a:rPr lang="cs-CZ" b="1" dirty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1412776"/>
            <a:ext cx="7404653" cy="4896544"/>
          </a:xfrm>
        </p:spPr>
        <p:txBody>
          <a:bodyPr>
            <a:normAutofit lnSpcReduction="10000"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Třídní učitelé </a:t>
            </a:r>
            <a:r>
              <a:rPr lang="cs-CZ" sz="2400" dirty="0" smtClean="0">
                <a:solidFill>
                  <a:schemeClr val="tx1"/>
                </a:solidFill>
              </a:rPr>
              <a:t>na první hodině zjistí kontakty (telefon, e-mail) na zákonné zástupce žáků a zapíšou do evidence žáka</a:t>
            </a:r>
            <a:endParaRPr lang="cs-CZ" sz="2400" b="1" dirty="0" smtClean="0">
              <a:solidFill>
                <a:srgbClr val="FF0000"/>
              </a:solidFill>
            </a:endParaRPr>
          </a:p>
          <a:p>
            <a:r>
              <a:rPr lang="cs-CZ" sz="2400" b="1" dirty="0" smtClean="0">
                <a:solidFill>
                  <a:srgbClr val="FF0000"/>
                </a:solidFill>
              </a:rPr>
              <a:t>Žáci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>
                <a:solidFill>
                  <a:schemeClr val="tx1"/>
                </a:solidFill>
              </a:rPr>
              <a:t>mají v systému Bakalář zřízený školou účet </a:t>
            </a:r>
            <a:r>
              <a:rPr lang="cs-CZ" sz="2400" dirty="0" smtClean="0">
                <a:solidFill>
                  <a:schemeClr val="tx1"/>
                </a:solidFill>
              </a:rPr>
              <a:t>(třídní učitel předá žákům)</a:t>
            </a:r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b="1" dirty="0">
                <a:solidFill>
                  <a:srgbClr val="FF0000"/>
                </a:solidFill>
              </a:rPr>
              <a:t>Zákonní zástupci </a:t>
            </a:r>
            <a:r>
              <a:rPr lang="cs-CZ" sz="2400" dirty="0">
                <a:solidFill>
                  <a:schemeClr val="tx1"/>
                </a:solidFill>
              </a:rPr>
              <a:t>mají rovněž svůj účet v </a:t>
            </a:r>
            <a:r>
              <a:rPr lang="cs-CZ" sz="2400" dirty="0" smtClean="0">
                <a:solidFill>
                  <a:schemeClr val="tx1"/>
                </a:solidFill>
              </a:rPr>
              <a:t>Bakalářích (třídní učitel pošle přístup na uvedený e-mail či SMS zprávou nebo předá osobně) – kontrola klasifikace, absence</a:t>
            </a:r>
          </a:p>
          <a:p>
            <a:pPr marL="34290" indent="0">
              <a:buNone/>
            </a:pPr>
            <a:endParaRPr lang="cs-CZ" b="1" dirty="0">
              <a:solidFill>
                <a:schemeClr val="tx1"/>
              </a:solidFill>
            </a:endParaRPr>
          </a:p>
          <a:p>
            <a:r>
              <a:rPr lang="cs-CZ" sz="2400" b="1" dirty="0" smtClean="0">
                <a:solidFill>
                  <a:srgbClr val="0070C0"/>
                </a:solidFill>
              </a:rPr>
              <a:t>POZOR!</a:t>
            </a:r>
            <a:r>
              <a:rPr lang="cs-CZ" b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cs-CZ" sz="2400" b="1" dirty="0" smtClean="0">
                <a:solidFill>
                  <a:schemeClr val="tx1"/>
                </a:solidFill>
              </a:rPr>
              <a:t>Oba účty jsou jedinečné, žák by neměl mít přístup k účtu svého rodiče/ ZZ</a:t>
            </a:r>
            <a:endParaRPr lang="cs-CZ" sz="2400" b="1" dirty="0">
              <a:solidFill>
                <a:srgbClr val="FF0000"/>
              </a:solidFill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343455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Výchovné poradenství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2057400"/>
            <a:ext cx="7404653" cy="4323928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cs-CZ" sz="2800" dirty="0" smtClean="0"/>
              <a:t>konzultace s výchovným poradcem </a:t>
            </a:r>
          </a:p>
          <a:p>
            <a:pPr>
              <a:spcAft>
                <a:spcPts val="1200"/>
              </a:spcAft>
            </a:pPr>
            <a:r>
              <a:rPr lang="cs-CZ" sz="2800" dirty="0" smtClean="0"/>
              <a:t>péče o studenty (poruchy učení, sledování formování kolektivu)</a:t>
            </a:r>
          </a:p>
          <a:p>
            <a:pPr>
              <a:spcAft>
                <a:spcPts val="1200"/>
              </a:spcAft>
            </a:pPr>
            <a:r>
              <a:rPr lang="cs-CZ" sz="2800" dirty="0" smtClean="0"/>
              <a:t>studijní poradenství (uplatnění, zájem o vysoké školy, přihlášky na VŠ)</a:t>
            </a:r>
          </a:p>
          <a:p>
            <a:pPr>
              <a:spcAft>
                <a:spcPts val="1200"/>
              </a:spcAft>
            </a:pPr>
            <a:r>
              <a:rPr lang="cs-CZ" sz="2800" dirty="0" smtClean="0"/>
              <a:t>konzultace se zástupci pedagogicko-psychologické poradny (SPU)</a:t>
            </a:r>
          </a:p>
          <a:p>
            <a:pPr>
              <a:spcAft>
                <a:spcPts val="1200"/>
              </a:spcAft>
            </a:pPr>
            <a:r>
              <a:rPr lang="cs-CZ" sz="2800" dirty="0">
                <a:solidFill>
                  <a:srgbClr val="00B0F0"/>
                </a:solidFill>
              </a:rPr>
              <a:t>d</a:t>
            </a:r>
            <a:r>
              <a:rPr lang="cs-CZ" sz="2800" dirty="0" smtClean="0">
                <a:solidFill>
                  <a:srgbClr val="00B0F0"/>
                </a:solidFill>
              </a:rPr>
              <a:t>oporučení SPZ – podpůrné prostředky, IVP</a:t>
            </a:r>
          </a:p>
          <a:p>
            <a:pPr>
              <a:spcAft>
                <a:spcPts val="1200"/>
              </a:spcAft>
            </a:pPr>
            <a:endParaRPr lang="cs-CZ" sz="28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531174" cy="1356360"/>
          </a:xfrm>
        </p:spPr>
        <p:txBody>
          <a:bodyPr>
            <a:normAutofit/>
          </a:bodyPr>
          <a:lstStyle/>
          <a:p>
            <a:r>
              <a:rPr lang="cs-CZ" b="1" dirty="0" smtClean="0"/>
              <a:t>Zahájení školního roku 2021/2022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2057400"/>
            <a:ext cx="7404653" cy="4323928"/>
          </a:xfrm>
        </p:spPr>
        <p:txBody>
          <a:bodyPr>
            <a:noAutofit/>
          </a:bodyPr>
          <a:lstStyle/>
          <a:p>
            <a:pPr>
              <a:spcBef>
                <a:spcPts val="3000"/>
              </a:spcBef>
            </a:pPr>
            <a:r>
              <a:rPr lang="cs-CZ" sz="2800" dirty="0" smtClean="0"/>
              <a:t>1.9.2021	-	středa</a:t>
            </a:r>
          </a:p>
          <a:p>
            <a:pPr>
              <a:spcBef>
                <a:spcPts val="3000"/>
              </a:spcBef>
            </a:pPr>
            <a:r>
              <a:rPr lang="cs-CZ" sz="2800" dirty="0" smtClean="0"/>
              <a:t>8:00 hod. 	-	kmenové učebny </a:t>
            </a:r>
          </a:p>
          <a:p>
            <a:pPr>
              <a:spcBef>
                <a:spcPts val="3000"/>
              </a:spcBef>
            </a:pPr>
            <a:r>
              <a:rPr lang="cs-CZ" sz="2800" dirty="0" smtClean="0"/>
              <a:t>(projev ředitele školy, informace o škole a průběhu vyučování, orientace ve škole, klasifikace – přístup na Bakaláře, GDPR, elektronická komunikace, vysvědčení ze ZŠ)</a:t>
            </a:r>
          </a:p>
          <a:p>
            <a:pPr>
              <a:spcBef>
                <a:spcPts val="3000"/>
              </a:spcBef>
            </a:pPr>
            <a:r>
              <a:rPr lang="cs-CZ" sz="2800" b="1" dirty="0" smtClean="0"/>
              <a:t>Web školy </a:t>
            </a:r>
            <a:r>
              <a:rPr lang="cs-CZ" sz="2800" dirty="0" smtClean="0"/>
              <a:t>(důležitá data – harmonogram školního roku, akce)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Organizace školního roku 2021/2022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1844824"/>
            <a:ext cx="7404653" cy="4608512"/>
          </a:xfrm>
        </p:spPr>
        <p:txBody>
          <a:bodyPr>
            <a:normAutofit fontScale="92500"/>
          </a:bodyPr>
          <a:lstStyle/>
          <a:p>
            <a:endParaRPr lang="cs-CZ" dirty="0" smtClean="0"/>
          </a:p>
          <a:p>
            <a:r>
              <a:rPr lang="cs-CZ" sz="2400" dirty="0" smtClean="0"/>
              <a:t>Školní rok začíná ve středu		-	1.9.2021 </a:t>
            </a:r>
          </a:p>
          <a:p>
            <a:r>
              <a:rPr lang="cs-CZ" sz="2400" dirty="0" smtClean="0"/>
              <a:t>První pololetí končí v pondělí	-	31.1.2022</a:t>
            </a:r>
          </a:p>
          <a:p>
            <a:r>
              <a:rPr lang="cs-CZ" sz="2400" dirty="0" smtClean="0"/>
              <a:t>Školní rok končí ve čtvrtek		-	30.6.2022</a:t>
            </a:r>
          </a:p>
          <a:p>
            <a:r>
              <a:rPr lang="cs-CZ" sz="2400" dirty="0" smtClean="0"/>
              <a:t>Podzimní prázdniny ve středu a pátek-	27. a 29.10.2021</a:t>
            </a:r>
          </a:p>
          <a:p>
            <a:r>
              <a:rPr lang="cs-CZ" sz="2400" dirty="0" smtClean="0"/>
              <a:t>Vánoční prázdniny 		-	23.12.2021 - 2.1.2022 </a:t>
            </a:r>
          </a:p>
          <a:p>
            <a:pPr marL="34290" indent="0" algn="ctr">
              <a:buNone/>
            </a:pPr>
            <a:r>
              <a:rPr lang="cs-CZ" sz="2400" dirty="0" smtClean="0"/>
              <a:t>                                                                   </a:t>
            </a:r>
            <a:r>
              <a:rPr lang="cs-CZ" sz="2400" dirty="0" smtClean="0">
                <a:solidFill>
                  <a:srgbClr val="FF0000"/>
                </a:solidFill>
              </a:rPr>
              <a:t>nástup do výuky 3.ledna 2022</a:t>
            </a:r>
          </a:p>
          <a:p>
            <a:r>
              <a:rPr lang="cs-CZ" sz="2400" dirty="0" smtClean="0"/>
              <a:t>Jednodenní pololetní prázdniny-	4. 2. 2022 (pátek)</a:t>
            </a:r>
          </a:p>
          <a:p>
            <a:r>
              <a:rPr lang="cs-CZ" sz="2400" dirty="0" smtClean="0"/>
              <a:t>Jarní prázdniny			-	7.3. – 13. 3. 2022</a:t>
            </a:r>
          </a:p>
          <a:p>
            <a:r>
              <a:rPr lang="cs-CZ" sz="2400" dirty="0" smtClean="0"/>
              <a:t>Velikonoční prázdniny		-	14. dubna 2022 (čtvrtek)</a:t>
            </a:r>
            <a:r>
              <a:rPr lang="cs-CZ" dirty="0" smtClean="0"/>
              <a:t>				-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06825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ADAPTAČNÍ KURZY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u="sng" dirty="0" smtClean="0">
                <a:solidFill>
                  <a:srgbClr val="0070C0"/>
                </a:solidFill>
              </a:rPr>
              <a:t>P1.B</a:t>
            </a:r>
            <a:r>
              <a:rPr lang="cs-CZ" sz="2400" b="1" u="sng" dirty="0" smtClean="0"/>
              <a:t> (Mgr. Vlasta Veselá)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43608" y="2780928"/>
            <a:ext cx="669674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2</a:t>
            </a:r>
            <a:r>
              <a:rPr lang="cs-CZ" sz="3200" b="1" dirty="0"/>
              <a:t>. 9. 2021 </a:t>
            </a:r>
            <a:r>
              <a:rPr lang="cs-CZ" sz="2800" dirty="0" smtClean="0"/>
              <a:t>vycházka po městě Znojmě</a:t>
            </a:r>
            <a:endParaRPr lang="cs-CZ" sz="2800" dirty="0"/>
          </a:p>
          <a:p>
            <a:r>
              <a:rPr lang="cs-CZ" sz="3200" b="1" dirty="0"/>
              <a:t>3. 9. 2021 </a:t>
            </a:r>
            <a:r>
              <a:rPr lang="cs-CZ" sz="2800" dirty="0"/>
              <a:t>společná vycházka </a:t>
            </a:r>
            <a:r>
              <a:rPr lang="cs-CZ" sz="2800" dirty="0" smtClean="0"/>
              <a:t>NP na Hradiště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460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   </a:t>
            </a:r>
            <a:r>
              <a:rPr lang="cs-CZ" dirty="0" smtClean="0">
                <a:solidFill>
                  <a:schemeClr val="tx1"/>
                </a:solidFill>
              </a:rPr>
              <a:t>Děkuji za pozornost.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Důležité kontakty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1628800"/>
            <a:ext cx="7404653" cy="4752528"/>
          </a:xfrm>
        </p:spPr>
        <p:txBody>
          <a:bodyPr>
            <a:normAutofit/>
          </a:bodyPr>
          <a:lstStyle/>
          <a:p>
            <a:r>
              <a:rPr lang="cs-CZ" sz="2400" dirty="0" smtClean="0"/>
              <a:t>Zástupkyně ředitele 	-PaedDr. Ivana Herzigová</a:t>
            </a:r>
          </a:p>
          <a:p>
            <a:pPr marL="3429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                                Mgr. Eva Barnetová</a:t>
            </a:r>
          </a:p>
          <a:p>
            <a:endParaRPr lang="cs-CZ" sz="2400" dirty="0" smtClean="0"/>
          </a:p>
          <a:p>
            <a:r>
              <a:rPr lang="cs-CZ" sz="2400" dirty="0" smtClean="0"/>
              <a:t>Výchovný poradce – PhDr. Dana Dočkalová (515158108)                                                                </a:t>
            </a:r>
          </a:p>
          <a:p>
            <a:endParaRPr lang="cs-CZ" sz="2400" dirty="0" smtClean="0"/>
          </a:p>
          <a:p>
            <a:r>
              <a:rPr lang="cs-CZ" sz="2400" dirty="0" smtClean="0"/>
              <a:t>Školní metodik prevence 	- PhDr. Jan Navrátil</a:t>
            </a:r>
          </a:p>
          <a:p>
            <a:pPr marL="1528550" lvl="8" indent="0">
              <a:buNone/>
            </a:pPr>
            <a:r>
              <a:rPr lang="cs-CZ" sz="1800" dirty="0"/>
              <a:t> </a:t>
            </a:r>
            <a:r>
              <a:rPr lang="cs-CZ" sz="1800" dirty="0" smtClean="0"/>
              <a:t>                                            (515 158 108)</a:t>
            </a:r>
          </a:p>
          <a:p>
            <a:pPr marL="1528550" lvl="8" indent="0">
              <a:buNone/>
            </a:pPr>
            <a:endParaRPr lang="cs-CZ" sz="1800" dirty="0" smtClean="0"/>
          </a:p>
          <a:p>
            <a:r>
              <a:rPr lang="cs-CZ" sz="2400" dirty="0" smtClean="0"/>
              <a:t>Vedoucí stravování 	-	Daniel Kříž</a:t>
            </a:r>
          </a:p>
          <a:p>
            <a:r>
              <a:rPr lang="cs-CZ" sz="2400" dirty="0" smtClean="0"/>
              <a:t>Vedoucí vychovatelka(DM)- 	Mgr. Kateřina Polášková</a:t>
            </a:r>
          </a:p>
          <a:p>
            <a:pPr lvl="4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0298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1. ročníky: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951115"/>
          </a:xfrm>
        </p:spPr>
        <p:txBody>
          <a:bodyPr>
            <a:normAutofit/>
          </a:bodyPr>
          <a:lstStyle/>
          <a:p>
            <a:r>
              <a:rPr lang="cs-CZ" sz="2400" u="sng" dirty="0" smtClean="0"/>
              <a:t>P</a:t>
            </a:r>
            <a:r>
              <a:rPr lang="cs-CZ" sz="2400" u="sng" dirty="0"/>
              <a:t>1</a:t>
            </a:r>
            <a:r>
              <a:rPr lang="cs-CZ" sz="2400" u="sng" dirty="0" smtClean="0"/>
              <a:t>.A – Předškolní a mimoškolní pedagogika</a:t>
            </a:r>
          </a:p>
          <a:p>
            <a:r>
              <a:rPr lang="cs-CZ" sz="2400" dirty="0" smtClean="0">
                <a:solidFill>
                  <a:srgbClr val="FF0000"/>
                </a:solidFill>
              </a:rPr>
              <a:t>75-31-M/01</a:t>
            </a:r>
          </a:p>
          <a:p>
            <a:r>
              <a:rPr lang="cs-CZ" sz="2400" u="sng" dirty="0" smtClean="0"/>
              <a:t>třídní učitel</a:t>
            </a:r>
            <a:r>
              <a:rPr lang="cs-CZ" sz="2400" dirty="0" smtClean="0"/>
              <a:t>: </a:t>
            </a:r>
          </a:p>
          <a:p>
            <a:r>
              <a:rPr lang="cs-CZ" sz="2400" dirty="0" smtClean="0"/>
              <a:t>Mgr. Magdaléna Řiháková (</a:t>
            </a:r>
            <a:r>
              <a:rPr lang="cs-CZ" sz="2400" dirty="0" smtClean="0">
                <a:solidFill>
                  <a:schemeClr val="tx1"/>
                </a:solidFill>
              </a:rPr>
              <a:t>515158126</a:t>
            </a:r>
            <a:r>
              <a:rPr lang="cs-CZ" sz="2400" dirty="0" smtClean="0"/>
              <a:t>), </a:t>
            </a:r>
            <a:r>
              <a:rPr lang="cs-CZ" sz="2400" dirty="0" smtClean="0">
                <a:solidFill>
                  <a:srgbClr val="00B0F0"/>
                </a:solidFill>
              </a:rPr>
              <a:t>rihakova@gpoa.cz</a:t>
            </a:r>
            <a:r>
              <a:rPr lang="cs-CZ" sz="2400" dirty="0" smtClean="0"/>
              <a:t>,</a:t>
            </a:r>
          </a:p>
          <a:p>
            <a:r>
              <a:rPr lang="cs-CZ" sz="2400" dirty="0" smtClean="0"/>
              <a:t>kmenová učebna: I.A / č. 358 </a:t>
            </a:r>
            <a:r>
              <a:rPr lang="cs-CZ" sz="2400" dirty="0" err="1" smtClean="0"/>
              <a:t>Pontassievská</a:t>
            </a:r>
            <a:r>
              <a:rPr lang="cs-CZ" sz="2400" dirty="0" smtClean="0"/>
              <a:t> 3, 2. patro, uč. </a:t>
            </a:r>
            <a:r>
              <a:rPr lang="cs-CZ" sz="2400" dirty="0" err="1" smtClean="0"/>
              <a:t>Vv</a:t>
            </a:r>
            <a:r>
              <a:rPr lang="cs-CZ" sz="2400" dirty="0" smtClean="0"/>
              <a:t> </a:t>
            </a:r>
          </a:p>
          <a:p>
            <a:pPr>
              <a:spcBef>
                <a:spcPts val="4200"/>
              </a:spcBef>
            </a:pPr>
            <a:r>
              <a:rPr lang="cs-CZ" sz="2400" u="sng" dirty="0"/>
              <a:t>P</a:t>
            </a:r>
            <a:r>
              <a:rPr lang="cs-CZ" sz="2400" u="sng" dirty="0" smtClean="0"/>
              <a:t>1.B – Sociální činnost</a:t>
            </a:r>
          </a:p>
          <a:p>
            <a:r>
              <a:rPr lang="cs-CZ" sz="2400" dirty="0" smtClean="0">
                <a:solidFill>
                  <a:srgbClr val="FF0000"/>
                </a:solidFill>
              </a:rPr>
              <a:t>75-41-M/01</a:t>
            </a:r>
          </a:p>
          <a:p>
            <a:r>
              <a:rPr lang="cs-CZ" sz="2400" dirty="0" smtClean="0"/>
              <a:t>třídní učitel: Mgr. Vlasta Veselá (</a:t>
            </a:r>
            <a:r>
              <a:rPr lang="cs-CZ" sz="2400" dirty="0" smtClean="0">
                <a:solidFill>
                  <a:schemeClr val="tx1"/>
                </a:solidFill>
              </a:rPr>
              <a:t>515158126</a:t>
            </a:r>
            <a:r>
              <a:rPr lang="cs-CZ" sz="2400" dirty="0" smtClean="0"/>
              <a:t>),</a:t>
            </a:r>
            <a:r>
              <a:rPr lang="cs-CZ" sz="2400" dirty="0" smtClean="0">
                <a:solidFill>
                  <a:srgbClr val="00B0F0"/>
                </a:solidFill>
              </a:rPr>
              <a:t>vesela@gpoa.cz</a:t>
            </a:r>
          </a:p>
          <a:p>
            <a:r>
              <a:rPr lang="cs-CZ" sz="2400" dirty="0" smtClean="0"/>
              <a:t>kmenová učebna: I.B/ č. 206 Pontassievská 3, 1. patro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Výuka 2021/2022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1628800"/>
            <a:ext cx="7747197" cy="4824536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cs-CZ" sz="2800" u="sng" dirty="0" smtClean="0"/>
              <a:t>učební plán </a:t>
            </a:r>
            <a:r>
              <a:rPr lang="cs-CZ" sz="2800" dirty="0" smtClean="0"/>
              <a:t>(www.</a:t>
            </a:r>
            <a:r>
              <a:rPr lang="cs-CZ" sz="2800" dirty="0" err="1" smtClean="0"/>
              <a:t>gpoa.cz</a:t>
            </a:r>
            <a:r>
              <a:rPr lang="cs-CZ" sz="2800" dirty="0" smtClean="0"/>
              <a:t>):</a:t>
            </a:r>
          </a:p>
          <a:p>
            <a:r>
              <a:rPr lang="cs-CZ" sz="2800" dirty="0" smtClean="0"/>
              <a:t>P1.A (PMP)		34 hodin týdně </a:t>
            </a:r>
          </a:p>
          <a:p>
            <a:r>
              <a:rPr lang="cs-CZ" sz="2800" dirty="0" smtClean="0"/>
              <a:t>P1.B (SČ)		32 hodin týdně</a:t>
            </a:r>
          </a:p>
          <a:p>
            <a:r>
              <a:rPr lang="cs-CZ" sz="2800" dirty="0" smtClean="0"/>
              <a:t>P1.C (PL)                  33 hodin týdně</a:t>
            </a:r>
            <a:endParaRPr lang="cs-CZ" sz="2800" dirty="0"/>
          </a:p>
          <a:p>
            <a:r>
              <a:rPr lang="cs-CZ" sz="2800" dirty="0" smtClean="0"/>
              <a:t>rozvrh: P1.A	- 	0. – 9. vyuč. hod. (7:10 – 16:00)</a:t>
            </a:r>
          </a:p>
          <a:p>
            <a:pPr marL="34290" indent="0">
              <a:buNone/>
            </a:pPr>
            <a:r>
              <a:rPr lang="cs-CZ" sz="2800" dirty="0" smtClean="0"/>
              <a:t>                 P1.B            0. – 7. vyuč. hod. (7:10 – 14:20</a:t>
            </a:r>
            <a:r>
              <a:rPr lang="cs-CZ" sz="2400" dirty="0" smtClean="0"/>
              <a:t>)</a:t>
            </a:r>
          </a:p>
          <a:p>
            <a:pPr marL="3429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</a:t>
            </a:r>
            <a:r>
              <a:rPr lang="cs-CZ" sz="2800" dirty="0" smtClean="0"/>
              <a:t>P1.C            0. – 8. vyuč. hod. (7:10 – 15:10)</a:t>
            </a:r>
          </a:p>
          <a:p>
            <a:pPr marL="34290" indent="0">
              <a:buNone/>
            </a:pPr>
            <a:r>
              <a:rPr lang="cs-CZ" sz="2800" dirty="0" smtClean="0"/>
              <a:t>Pátek -  výuka do 12:30 hod.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835696" y="1844824"/>
            <a:ext cx="510439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7200" dirty="0"/>
              <a:t>Učební </a:t>
            </a:r>
            <a:r>
              <a:rPr lang="cs-CZ" sz="7200" dirty="0" smtClean="0"/>
              <a:t>plán   		SČ</a:t>
            </a:r>
            <a:endParaRPr lang="cs-CZ" sz="7200" dirty="0"/>
          </a:p>
        </p:txBody>
      </p:sp>
    </p:spTree>
    <p:extLst>
      <p:ext uri="{BB962C8B-B14F-4D97-AF65-F5344CB8AC3E}">
        <p14:creationId xmlns:p14="http://schemas.microsoft.com/office/powerpoint/2010/main" val="1287326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831914"/>
              </p:ext>
            </p:extLst>
          </p:nvPr>
        </p:nvGraphicFramePr>
        <p:xfrm>
          <a:off x="1259632" y="332664"/>
          <a:ext cx="5832647" cy="63124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79739">
                  <a:extLst>
                    <a:ext uri="{9D8B030D-6E8A-4147-A177-3AD203B41FA5}">
                      <a16:colId xmlns:a16="http://schemas.microsoft.com/office/drawing/2014/main" val="2406624427"/>
                    </a:ext>
                  </a:extLst>
                </a:gridCol>
                <a:gridCol w="614206">
                  <a:extLst>
                    <a:ext uri="{9D8B030D-6E8A-4147-A177-3AD203B41FA5}">
                      <a16:colId xmlns:a16="http://schemas.microsoft.com/office/drawing/2014/main" val="595557884"/>
                    </a:ext>
                  </a:extLst>
                </a:gridCol>
                <a:gridCol w="613484">
                  <a:extLst>
                    <a:ext uri="{9D8B030D-6E8A-4147-A177-3AD203B41FA5}">
                      <a16:colId xmlns:a16="http://schemas.microsoft.com/office/drawing/2014/main" val="2101924428"/>
                    </a:ext>
                  </a:extLst>
                </a:gridCol>
                <a:gridCol w="614206">
                  <a:extLst>
                    <a:ext uri="{9D8B030D-6E8A-4147-A177-3AD203B41FA5}">
                      <a16:colId xmlns:a16="http://schemas.microsoft.com/office/drawing/2014/main" val="3443990022"/>
                    </a:ext>
                  </a:extLst>
                </a:gridCol>
                <a:gridCol w="613484">
                  <a:extLst>
                    <a:ext uri="{9D8B030D-6E8A-4147-A177-3AD203B41FA5}">
                      <a16:colId xmlns:a16="http://schemas.microsoft.com/office/drawing/2014/main" val="604983008"/>
                    </a:ext>
                  </a:extLst>
                </a:gridCol>
                <a:gridCol w="797528">
                  <a:extLst>
                    <a:ext uri="{9D8B030D-6E8A-4147-A177-3AD203B41FA5}">
                      <a16:colId xmlns:a16="http://schemas.microsoft.com/office/drawing/2014/main" val="3602086221"/>
                    </a:ext>
                  </a:extLst>
                </a:gridCol>
              </a:tblGrid>
              <a:tr h="32989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Předměty povinné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1.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2.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3.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4.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Celkem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extLst>
                  <a:ext uri="{0D108BD9-81ED-4DB2-BD59-A6C34878D82A}">
                    <a16:rowId xmlns:a16="http://schemas.microsoft.com/office/drawing/2014/main" val="537904656"/>
                  </a:ext>
                </a:extLst>
              </a:tr>
              <a:tr h="2136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Český jazyk a literatura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3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3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3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4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13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extLst>
                  <a:ext uri="{0D108BD9-81ED-4DB2-BD59-A6C34878D82A}">
                    <a16:rowId xmlns:a16="http://schemas.microsoft.com/office/drawing/2014/main" val="2613638594"/>
                  </a:ext>
                </a:extLst>
              </a:tr>
              <a:tr h="2136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Cizí jazyk 1 (anglický, německý)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3 (3)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3 (3)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3 (3)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3 (3)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12 (12)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extLst>
                  <a:ext uri="{0D108BD9-81ED-4DB2-BD59-A6C34878D82A}">
                    <a16:rowId xmlns:a16="http://schemas.microsoft.com/office/drawing/2014/main" val="118425255"/>
                  </a:ext>
                </a:extLst>
              </a:tr>
              <a:tr h="21366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Cizí jazyk 2 (anglický, německý)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 (2)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 (2)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 (2)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6 (6)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extLst>
                  <a:ext uri="{0D108BD9-81ED-4DB2-BD59-A6C34878D82A}">
                    <a16:rowId xmlns:a16="http://schemas.microsoft.com/office/drawing/2014/main" val="1801651603"/>
                  </a:ext>
                </a:extLst>
              </a:tr>
              <a:tr h="2136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Základy společenských věd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6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extLst>
                  <a:ext uri="{0D108BD9-81ED-4DB2-BD59-A6C34878D82A}">
                    <a16:rowId xmlns:a16="http://schemas.microsoft.com/office/drawing/2014/main" val="2879070398"/>
                  </a:ext>
                </a:extLst>
              </a:tr>
              <a:tr h="2136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Dějepis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4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extLst>
                  <a:ext uri="{0D108BD9-81ED-4DB2-BD59-A6C34878D82A}">
                    <a16:rowId xmlns:a16="http://schemas.microsoft.com/office/drawing/2014/main" val="494241980"/>
                  </a:ext>
                </a:extLst>
              </a:tr>
              <a:tr h="2136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Zeměpis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2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extLst>
                  <a:ext uri="{0D108BD9-81ED-4DB2-BD59-A6C34878D82A}">
                    <a16:rowId xmlns:a16="http://schemas.microsoft.com/office/drawing/2014/main" val="3443021647"/>
                  </a:ext>
                </a:extLst>
              </a:tr>
              <a:tr h="2136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Biologie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6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extLst>
                  <a:ext uri="{0D108BD9-81ED-4DB2-BD59-A6C34878D82A}">
                    <a16:rowId xmlns:a16="http://schemas.microsoft.com/office/drawing/2014/main" val="924066923"/>
                  </a:ext>
                </a:extLst>
              </a:tr>
              <a:tr h="2136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Chemie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2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extLst>
                  <a:ext uri="{0D108BD9-81ED-4DB2-BD59-A6C34878D82A}">
                    <a16:rowId xmlns:a16="http://schemas.microsoft.com/office/drawing/2014/main" val="3587656746"/>
                  </a:ext>
                </a:extLst>
              </a:tr>
              <a:tr h="2136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Fyzika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2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extLst>
                  <a:ext uri="{0D108BD9-81ED-4DB2-BD59-A6C34878D82A}">
                    <a16:rowId xmlns:a16="http://schemas.microsoft.com/office/drawing/2014/main" val="2870180373"/>
                  </a:ext>
                </a:extLst>
              </a:tr>
              <a:tr h="2136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Matematika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8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extLst>
                  <a:ext uri="{0D108BD9-81ED-4DB2-BD59-A6C34878D82A}">
                    <a16:rowId xmlns:a16="http://schemas.microsoft.com/office/drawing/2014/main" val="1280623793"/>
                  </a:ext>
                </a:extLst>
              </a:tr>
              <a:tr h="2136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Tělesná výchova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4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3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11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extLst>
                  <a:ext uri="{0D108BD9-81ED-4DB2-BD59-A6C34878D82A}">
                    <a16:rowId xmlns:a16="http://schemas.microsoft.com/office/drawing/2014/main" val="1371748087"/>
                  </a:ext>
                </a:extLst>
              </a:tr>
              <a:tr h="42732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Informační a komunikační technologie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 (2)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1 (1)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1 (1)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4 (4)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extLst>
                  <a:ext uri="{0D108BD9-81ED-4DB2-BD59-A6C34878D82A}">
                    <a16:rowId xmlns:a16="http://schemas.microsoft.com/office/drawing/2014/main" val="445968327"/>
                  </a:ext>
                </a:extLst>
              </a:tr>
              <a:tr h="2136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Sociální politika (+právo)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3(1)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9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extLst>
                  <a:ext uri="{0D108BD9-81ED-4DB2-BD59-A6C34878D82A}">
                    <a16:rowId xmlns:a16="http://schemas.microsoft.com/office/drawing/2014/main" val="3225967202"/>
                  </a:ext>
                </a:extLst>
              </a:tr>
              <a:tr h="2136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Učební praxe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3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4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7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extLst>
                  <a:ext uri="{0D108BD9-81ED-4DB2-BD59-A6C34878D82A}">
                    <a16:rowId xmlns:a16="http://schemas.microsoft.com/office/drawing/2014/main" val="1775373274"/>
                  </a:ext>
                </a:extLst>
              </a:tr>
              <a:tr h="2136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Pedagogika 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 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 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8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extLst>
                  <a:ext uri="{0D108BD9-81ED-4DB2-BD59-A6C34878D82A}">
                    <a16:rowId xmlns:a16="http://schemas.microsoft.com/office/drawing/2014/main" val="3265750741"/>
                  </a:ext>
                </a:extLst>
              </a:tr>
              <a:tr h="2136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Hudební výchova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 (1)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 (1)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4 (2)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extLst>
                  <a:ext uri="{0D108BD9-81ED-4DB2-BD59-A6C34878D82A}">
                    <a16:rowId xmlns:a16="http://schemas.microsoft.com/office/drawing/2014/main" val="2660571265"/>
                  </a:ext>
                </a:extLst>
              </a:tr>
              <a:tr h="2136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Výtvarná výchova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 (1)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 (1)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4 (2)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extLst>
                  <a:ext uri="{0D108BD9-81ED-4DB2-BD59-A6C34878D82A}">
                    <a16:rowId xmlns:a16="http://schemas.microsoft.com/office/drawing/2014/main" val="1502609232"/>
                  </a:ext>
                </a:extLst>
              </a:tr>
              <a:tr h="2136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Pracovní praktikum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4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extLst>
                  <a:ext uri="{0D108BD9-81ED-4DB2-BD59-A6C34878D82A}">
                    <a16:rowId xmlns:a16="http://schemas.microsoft.com/office/drawing/2014/main" val="1531400048"/>
                  </a:ext>
                </a:extLst>
              </a:tr>
              <a:tr h="2136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Volitelné předměty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 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extLst>
                  <a:ext uri="{0D108BD9-81ED-4DB2-BD59-A6C34878D82A}">
                    <a16:rowId xmlns:a16="http://schemas.microsoft.com/office/drawing/2014/main" val="26799909"/>
                  </a:ext>
                </a:extLst>
              </a:tr>
              <a:tr h="2136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Volitelný předmět 1 (HV/VV/ODV)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4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extLst>
                  <a:ext uri="{0D108BD9-81ED-4DB2-BD59-A6C34878D82A}">
                    <a16:rowId xmlns:a16="http://schemas.microsoft.com/office/drawing/2014/main" val="2974690905"/>
                  </a:ext>
                </a:extLst>
              </a:tr>
              <a:tr h="2136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Volitelný předmět 2 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2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extLst>
                  <a:ext uri="{0D108BD9-81ED-4DB2-BD59-A6C34878D82A}">
                    <a16:rowId xmlns:a16="http://schemas.microsoft.com/office/drawing/2014/main" val="81049899"/>
                  </a:ext>
                </a:extLst>
              </a:tr>
              <a:tr h="2136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Volitelný předmět 3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2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extLst>
                  <a:ext uri="{0D108BD9-81ED-4DB2-BD59-A6C34878D82A}">
                    <a16:rowId xmlns:a16="http://schemas.microsoft.com/office/drawing/2014/main" val="1695154517"/>
                  </a:ext>
                </a:extLst>
              </a:tr>
              <a:tr h="2136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Psychologie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4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extLst>
                  <a:ext uri="{0D108BD9-81ED-4DB2-BD59-A6C34878D82A}">
                    <a16:rowId xmlns:a16="http://schemas.microsoft.com/office/drawing/2014/main" val="588445314"/>
                  </a:ext>
                </a:extLst>
              </a:tr>
              <a:tr h="2136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Osobnostní a dramatická výchova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 (2)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 (2)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4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extLst>
                  <a:ext uri="{0D108BD9-81ED-4DB2-BD59-A6C34878D82A}">
                    <a16:rowId xmlns:a16="http://schemas.microsoft.com/office/drawing/2014/main" val="2454305449"/>
                  </a:ext>
                </a:extLst>
              </a:tr>
              <a:tr h="2136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Odborná praxe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 tý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 tý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2 tý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4 tý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 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extLst>
                  <a:ext uri="{0D108BD9-81ED-4DB2-BD59-A6C34878D82A}">
                    <a16:rowId xmlns:a16="http://schemas.microsoft.com/office/drawing/2014/main" val="1407467922"/>
                  </a:ext>
                </a:extLst>
              </a:tr>
              <a:tr h="2136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Nepovinné předměty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 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 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extLst>
                  <a:ext uri="{0D108BD9-81ED-4DB2-BD59-A6C34878D82A}">
                    <a16:rowId xmlns:a16="http://schemas.microsoft.com/office/drawing/2014/main" val="2463004104"/>
                  </a:ext>
                </a:extLst>
              </a:tr>
              <a:tr h="2136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Celkem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32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32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32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effectLst/>
                        </a:rPr>
                        <a:t>32</a:t>
                      </a:r>
                      <a:endParaRPr lang="cs-CZ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128</a:t>
                      </a:r>
                      <a:endParaRPr lang="cs-CZ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extLst>
                  <a:ext uri="{0D108BD9-81ED-4DB2-BD59-A6C34878D82A}">
                    <a16:rowId xmlns:a16="http://schemas.microsoft.com/office/drawing/2014/main" val="49930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8150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možné aktivity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3200" dirty="0" smtClean="0"/>
              <a:t>Exkurze, přednášky, besedy, kurzy</a:t>
            </a:r>
          </a:p>
          <a:p>
            <a:r>
              <a:rPr lang="cs-CZ" sz="3200" b="1" u="sng" dirty="0" smtClean="0"/>
              <a:t>Projekty:</a:t>
            </a:r>
            <a:r>
              <a:rPr lang="cs-CZ" sz="3200" dirty="0" smtClean="0"/>
              <a:t> </a:t>
            </a:r>
          </a:p>
          <a:p>
            <a:r>
              <a:rPr lang="cs-CZ" sz="3200" dirty="0" smtClean="0"/>
              <a:t>Erasmus – partnerství škol (AJ, NJ)</a:t>
            </a:r>
          </a:p>
          <a:p>
            <a:r>
              <a:rPr lang="cs-CZ" sz="3200" dirty="0" err="1" smtClean="0"/>
              <a:t>KaPoDaV</a:t>
            </a:r>
            <a:r>
              <a:rPr lang="cs-CZ" sz="3200" dirty="0" smtClean="0"/>
              <a:t> (finanční gramotnost)</a:t>
            </a:r>
          </a:p>
          <a:p>
            <a:r>
              <a:rPr lang="cs-CZ" sz="3200" dirty="0"/>
              <a:t> </a:t>
            </a:r>
            <a:r>
              <a:rPr lang="cs-CZ" sz="3200" dirty="0" smtClean="0"/>
              <a:t>Šachový klub při GPOA Znojmo</a:t>
            </a:r>
          </a:p>
          <a:p>
            <a:r>
              <a:rPr lang="cs-CZ" sz="3200" dirty="0"/>
              <a:t> </a:t>
            </a:r>
            <a:r>
              <a:rPr lang="cs-CZ" sz="3200" dirty="0" smtClean="0"/>
              <a:t>Pěvecký sbor ZNOIMIA</a:t>
            </a:r>
          </a:p>
          <a:p>
            <a:r>
              <a:rPr lang="cs-CZ" sz="3200" dirty="0"/>
              <a:t> </a:t>
            </a:r>
            <a:r>
              <a:rPr lang="cs-CZ" sz="3200" dirty="0" err="1" smtClean="0"/>
              <a:t>DofE</a:t>
            </a:r>
            <a:r>
              <a:rPr lang="cs-CZ" sz="3200" dirty="0" smtClean="0"/>
              <a:t> – výchovný program vévody z Edinburghu</a:t>
            </a:r>
          </a:p>
          <a:p>
            <a:r>
              <a:rPr lang="cs-CZ" sz="3200" dirty="0" smtClean="0"/>
              <a:t>Vlastní projekty</a:t>
            </a:r>
          </a:p>
          <a:p>
            <a:r>
              <a:rPr lang="cs-CZ" sz="3200" dirty="0" smtClean="0">
                <a:solidFill>
                  <a:srgbClr val="FF0000"/>
                </a:solidFill>
              </a:rPr>
              <a:t>(realizace podle současných podmínek)</a:t>
            </a:r>
            <a:endParaRPr lang="cs-CZ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472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Náklady na výuku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1628800"/>
            <a:ext cx="7404653" cy="4752528"/>
          </a:xfrm>
        </p:spPr>
        <p:txBody>
          <a:bodyPr>
            <a:normAutofit/>
          </a:bodyPr>
          <a:lstStyle/>
          <a:p>
            <a:pPr marL="34290" indent="0">
              <a:spcAft>
                <a:spcPts val="1200"/>
              </a:spcAft>
              <a:buNone/>
            </a:pPr>
            <a:endParaRPr lang="cs-CZ" sz="2800" b="1" dirty="0" smtClean="0"/>
          </a:p>
          <a:p>
            <a:pPr>
              <a:buFontTx/>
              <a:buChar char="-"/>
            </a:pPr>
            <a:r>
              <a:rPr lang="cs-CZ" sz="2800" dirty="0" smtClean="0"/>
              <a:t>učebnice (někteří vyučující zajistí hromadně, možnost odkoupení od starších spolužáků)</a:t>
            </a:r>
          </a:p>
          <a:p>
            <a:pPr>
              <a:buFontTx/>
              <a:buChar char="-"/>
            </a:pPr>
            <a:r>
              <a:rPr lang="cs-CZ" sz="2800" dirty="0" smtClean="0"/>
              <a:t>pomůcky do výuky dle pokynů vyučujících</a:t>
            </a:r>
          </a:p>
          <a:p>
            <a:pPr>
              <a:buFontTx/>
              <a:buChar char="-"/>
            </a:pPr>
            <a:r>
              <a:rPr lang="cs-CZ" sz="2800" dirty="0" smtClean="0"/>
              <a:t>přezůvky</a:t>
            </a:r>
          </a:p>
          <a:p>
            <a:pPr>
              <a:buFontTx/>
              <a:buChar char="-"/>
            </a:pPr>
            <a:r>
              <a:rPr lang="cs-CZ" sz="2800" dirty="0" smtClean="0"/>
              <a:t>zámek na šatní skříňku (kvalitnější)</a:t>
            </a:r>
          </a:p>
          <a:p>
            <a:pPr>
              <a:buFontTx/>
              <a:buChar char="-"/>
            </a:pPr>
            <a:r>
              <a:rPr lang="cs-CZ" sz="2800" dirty="0" smtClean="0"/>
              <a:t>SRPŠ (200,-)</a:t>
            </a:r>
          </a:p>
          <a:p>
            <a:pPr>
              <a:buFontTx/>
              <a:buChar char="-"/>
            </a:pPr>
            <a:r>
              <a:rPr lang="cs-CZ" sz="2800" dirty="0" smtClean="0">
                <a:solidFill>
                  <a:srgbClr val="00B0F0"/>
                </a:solidFill>
              </a:rPr>
              <a:t>DIDAKTIS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>
                <a:solidFill>
                  <a:srgbClr val="00B0F0"/>
                </a:solidFill>
              </a:rPr>
              <a:t>– objednávky ve škole (9. 9. /DČ od 11:30 do 15:00)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TM03457444[[fn=Základna]]</Template>
  <TotalTime>553</TotalTime>
  <Words>1064</Words>
  <Application>Microsoft Office PowerPoint</Application>
  <PresentationFormat>Předvádění na obrazovce (4:3)</PresentationFormat>
  <Paragraphs>316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Calibri</vt:lpstr>
      <vt:lpstr>Corbel</vt:lpstr>
      <vt:lpstr>Times New Roman</vt:lpstr>
      <vt:lpstr>Wingdings</vt:lpstr>
      <vt:lpstr>Základ</vt:lpstr>
      <vt:lpstr>Gymnázium, Střední pedagogická škola, Obchodní akademie a jazyková škola  s právem státní jazykové zkoušky ZNOJMO, příspěvková organizace </vt:lpstr>
      <vt:lpstr>Základní informace</vt:lpstr>
      <vt:lpstr>Důležité kontakty</vt:lpstr>
      <vt:lpstr>1. ročníky:</vt:lpstr>
      <vt:lpstr>Výuka 2021/2022</vt:lpstr>
      <vt:lpstr>Prezentace aplikace PowerPoint</vt:lpstr>
      <vt:lpstr>Prezentace aplikace PowerPoint</vt:lpstr>
      <vt:lpstr>Další možné aktivity</vt:lpstr>
      <vt:lpstr>Náklady na výuku</vt:lpstr>
      <vt:lpstr>Stravování </vt:lpstr>
      <vt:lpstr>Stravování </vt:lpstr>
      <vt:lpstr>Stravování </vt:lpstr>
      <vt:lpstr>Odhlašování stravy</vt:lpstr>
      <vt:lpstr>Upozornění</vt:lpstr>
      <vt:lpstr>Ubytování</vt:lpstr>
      <vt:lpstr>Domov mládeže + jídelna</vt:lpstr>
      <vt:lpstr>Další služby</vt:lpstr>
      <vt:lpstr>Základní seznámení  se školním řádem</vt:lpstr>
      <vt:lpstr>Základní seznámení  se školním řádem</vt:lpstr>
      <vt:lpstr>Covid - 19</vt:lpstr>
      <vt:lpstr>Komunikace </vt:lpstr>
      <vt:lpstr>Výchovné poradenství</vt:lpstr>
      <vt:lpstr>Zahájení školního roku 2021/2022</vt:lpstr>
      <vt:lpstr>Organizace školního roku 2021/2022</vt:lpstr>
      <vt:lpstr>ADAPTAČNÍ KURZY</vt:lpstr>
      <vt:lpstr>           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Gymnázium, Střední pedagogická škola, Obchodní akademie a jazyková škola s právem státní jazykové zkoušky</dc:title>
  <dc:creator>User</dc:creator>
  <cp:lastModifiedBy>Barnetová Eva</cp:lastModifiedBy>
  <cp:revision>97</cp:revision>
  <dcterms:created xsi:type="dcterms:W3CDTF">2013-06-16T21:04:19Z</dcterms:created>
  <dcterms:modified xsi:type="dcterms:W3CDTF">2021-08-27T09:24:15Z</dcterms:modified>
</cp:coreProperties>
</file>