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78" r:id="rId4"/>
    <p:sldId id="258" r:id="rId5"/>
    <p:sldId id="259" r:id="rId6"/>
    <p:sldId id="292" r:id="rId7"/>
    <p:sldId id="293" r:id="rId8"/>
    <p:sldId id="282" r:id="rId9"/>
    <p:sldId id="261" r:id="rId10"/>
    <p:sldId id="265" r:id="rId11"/>
    <p:sldId id="288" r:id="rId12"/>
    <p:sldId id="289" r:id="rId13"/>
    <p:sldId id="300" r:id="rId14"/>
    <p:sldId id="269" r:id="rId15"/>
    <p:sldId id="270" r:id="rId16"/>
    <p:sldId id="271" r:id="rId17"/>
    <p:sldId id="272" r:id="rId18"/>
    <p:sldId id="286" r:id="rId19"/>
    <p:sldId id="287" r:id="rId20"/>
    <p:sldId id="273" r:id="rId21"/>
    <p:sldId id="274" r:id="rId22"/>
    <p:sldId id="277" r:id="rId23"/>
    <p:sldId id="276" r:id="rId24"/>
    <p:sldId id="301" r:id="rId25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84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4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05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75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82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53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47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48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0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35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0ED2B28-F622-45FE-B48E-D92A3CD1A9A3}" type="datetimeFigureOut">
              <a:rPr lang="cs-CZ" smtClean="0"/>
              <a:pPr/>
              <a:t>27. 8. 2021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78E8821-78BE-4560-971D-A1482C2A3A22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57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4260" y="-1179512"/>
            <a:ext cx="9198260" cy="8424936"/>
          </a:xfrm>
          <a:noFill/>
        </p:spPr>
        <p:txBody>
          <a:bodyPr>
            <a:noAutofit/>
          </a:bodyPr>
          <a:lstStyle/>
          <a:p>
            <a:pPr algn="ctr"/>
            <a:r>
              <a:rPr lang="cs-CZ" dirty="0" smtClean="0"/>
              <a:t>Vítejte na GPOA</a:t>
            </a:r>
            <a:endParaRPr lang="cs-CZ" dirty="0"/>
          </a:p>
        </p:txBody>
      </p:sp>
      <p:pic>
        <p:nvPicPr>
          <p:cNvPr id="1026" name="Picture 2" descr="C:\Documents and Settings\zastupcegym\Plocha\logo.png"/>
          <p:cNvPicPr>
            <a:picLocks noChangeAspect="1" noChangeArrowheads="1"/>
          </p:cNvPicPr>
          <p:nvPr/>
        </p:nvPicPr>
        <p:blipFill>
          <a:blip r:embed="rId3" cstate="print"/>
          <a:srcRect r="21815"/>
          <a:stretch>
            <a:fillRect/>
          </a:stretch>
        </p:blipFill>
        <p:spPr bwMode="auto">
          <a:xfrm>
            <a:off x="1259632" y="-9777"/>
            <a:ext cx="676875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84784"/>
            <a:ext cx="7404653" cy="5112568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cs-CZ" b="1" u="sng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s-CZ" sz="2400" b="1" dirty="0" smtClean="0"/>
              <a:t>Kontakt: 702 </a:t>
            </a:r>
            <a:r>
              <a:rPr lang="cs-CZ" sz="2400" b="1" dirty="0"/>
              <a:t>170 </a:t>
            </a:r>
            <a:r>
              <a:rPr lang="cs-CZ" sz="2400" b="1" dirty="0" smtClean="0"/>
              <a:t>080</a:t>
            </a:r>
            <a:endParaRPr lang="cs-CZ" sz="2400" b="1" u="sng" dirty="0"/>
          </a:p>
          <a:p>
            <a:pPr marL="0" indent="0">
              <a:spcAft>
                <a:spcPts val="1200"/>
              </a:spcAft>
              <a:buNone/>
            </a:pPr>
            <a:r>
              <a:rPr lang="cs-CZ" sz="2400" dirty="0"/>
              <a:t>V</a:t>
            </a:r>
            <a:r>
              <a:rPr lang="cs-CZ" sz="2400" dirty="0" smtClean="0"/>
              <a:t>chod do jídelny – ulice Mládeže</a:t>
            </a:r>
          </a:p>
          <a:p>
            <a:pPr marL="0" indent="0">
              <a:buNone/>
            </a:pPr>
            <a:r>
              <a:rPr lang="cs-CZ" sz="2400" dirty="0"/>
              <a:t>K</a:t>
            </a:r>
            <a:r>
              <a:rPr lang="cs-CZ" sz="2400" dirty="0" smtClean="0"/>
              <a:t>ancelář jídelny v budově Domova mládeže (Alšova 16)</a:t>
            </a:r>
          </a:p>
          <a:p>
            <a:pPr marL="0" indent="0">
              <a:buNone/>
            </a:pPr>
            <a:r>
              <a:rPr lang="cs-CZ" sz="2400" dirty="0"/>
              <a:t>C</a:t>
            </a:r>
            <a:r>
              <a:rPr lang="cs-CZ" sz="2400" dirty="0" smtClean="0"/>
              <a:t>ena obědů: </a:t>
            </a:r>
            <a:r>
              <a:rPr lang="cs-CZ" sz="2400" b="1" dirty="0" smtClean="0"/>
              <a:t>29,</a:t>
            </a:r>
            <a:r>
              <a:rPr lang="cs-CZ" sz="2400" dirty="0" smtClean="0"/>
              <a:t>-</a:t>
            </a:r>
          </a:p>
          <a:p>
            <a:pPr marL="0" indent="0">
              <a:buNone/>
            </a:pPr>
            <a:r>
              <a:rPr lang="cs-CZ" sz="2400" dirty="0"/>
              <a:t>M</a:t>
            </a:r>
            <a:r>
              <a:rPr lang="cs-CZ" sz="2400" dirty="0" smtClean="0"/>
              <a:t>ožnost výběru ze dvou jídel – elektronické objednávky</a:t>
            </a:r>
          </a:p>
          <a:p>
            <a:pPr marL="0" indent="0">
              <a:buNone/>
            </a:pPr>
            <a:r>
              <a:rPr lang="cs-CZ" sz="2400" b="1" dirty="0" smtClean="0"/>
              <a:t>Přihláška viz. www.gpoa.cz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Nutné zakoupení čipu za 30,-</a:t>
            </a:r>
            <a:r>
              <a:rPr lang="cs-CZ" sz="2400" dirty="0" smtClean="0"/>
              <a:t> (třídní učitelé předají žákům při zahájení vyučování) 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Odhlašování stravy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224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trava </a:t>
            </a:r>
            <a:r>
              <a:rPr lang="cs-CZ" sz="2400" dirty="0"/>
              <a:t>se dá přihlásit nebo odhlásit </a:t>
            </a:r>
            <a:r>
              <a:rPr lang="cs-CZ" sz="2400" b="1" dirty="0"/>
              <a:t>den předem do 8:00 </a:t>
            </a:r>
            <a:r>
              <a:rPr lang="cs-CZ" sz="2400" b="1" dirty="0" smtClean="0"/>
              <a:t>hod</a:t>
            </a:r>
            <a:r>
              <a:rPr lang="cs-CZ" sz="2400" dirty="0" smtClean="0"/>
              <a:t>. osobně</a:t>
            </a:r>
            <a:r>
              <a:rPr lang="cs-CZ" sz="2400" dirty="0"/>
              <a:t>, telefonicky, e-mailem a na </a:t>
            </a:r>
            <a:r>
              <a:rPr lang="cs-CZ" sz="2400" b="1" dirty="0" smtClean="0"/>
              <a:t>www.strava.cz</a:t>
            </a:r>
          </a:p>
          <a:p>
            <a:pPr marL="0" indent="0">
              <a:buNone/>
            </a:pPr>
            <a:r>
              <a:rPr lang="cs-CZ" sz="2400" dirty="0"/>
              <a:t>V </a:t>
            </a:r>
            <a:r>
              <a:rPr lang="cs-CZ" sz="2400" b="1" dirty="0"/>
              <a:t>případě onemocnění žáka </a:t>
            </a:r>
            <a:r>
              <a:rPr lang="cs-CZ" sz="2400" dirty="0"/>
              <a:t>je možné odebrat dotovaný oběd do jídlonosiče </a:t>
            </a:r>
            <a:r>
              <a:rPr lang="cs-CZ" sz="2400" dirty="0" smtClean="0"/>
              <a:t>(pouze </a:t>
            </a:r>
            <a:r>
              <a:rPr lang="cs-CZ" sz="2400" dirty="0"/>
              <a:t>první den </a:t>
            </a:r>
            <a:r>
              <a:rPr lang="cs-CZ" sz="2400" dirty="0" smtClean="0"/>
              <a:t>nemoci). </a:t>
            </a:r>
            <a:r>
              <a:rPr lang="cs-CZ" sz="2400" b="1" dirty="0"/>
              <a:t>Na další dny je nutné žáka ze stravování odhlásit</a:t>
            </a: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si rodiče přejí obědy pro nemocného žáka odebírat i v dalších dnech, bude cena obědu zahrnovat kromě finančního normativu na nákup potravin i náklady věcné a mzdové</a:t>
            </a:r>
          </a:p>
          <a:p>
            <a:pPr marL="0" indent="0">
              <a:buNone/>
            </a:pPr>
            <a:r>
              <a:rPr lang="cs-CZ" sz="2400" dirty="0" smtClean="0"/>
              <a:t>V souladu </a:t>
            </a:r>
            <a:r>
              <a:rPr lang="cs-CZ" sz="2400" dirty="0"/>
              <a:t>se školským zákonem a vyhláškou č. 107/2005 Sb., zajišťuje škola stravování pro žáky </a:t>
            </a:r>
            <a:r>
              <a:rPr lang="cs-CZ" sz="2400" b="1" dirty="0"/>
              <a:t>pouze ve dnech jejich pobytu ve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165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- Upozornění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84832"/>
            <a:ext cx="7404653" cy="401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dirty="0"/>
              <a:t> případě, že žák odebere stravu </a:t>
            </a:r>
            <a:r>
              <a:rPr lang="cs-CZ" sz="2400" b="1" dirty="0"/>
              <a:t>v době nemoci </a:t>
            </a:r>
            <a:r>
              <a:rPr lang="cs-CZ" sz="2400" dirty="0"/>
              <a:t>nebo nebude odhlášen, stává se mimoškolním strávníkem a je </a:t>
            </a:r>
            <a:r>
              <a:rPr lang="cs-CZ" sz="2400" b="1" dirty="0"/>
              <a:t>nutné zaplatit stravné bez dotací v plné výši</a:t>
            </a:r>
            <a:r>
              <a:rPr lang="cs-CZ" sz="2400" dirty="0"/>
              <a:t>, včetně režie jako mimoškolní </a:t>
            </a:r>
            <a:r>
              <a:rPr lang="cs-CZ" sz="2400" dirty="0" smtClean="0"/>
              <a:t>strávník </a:t>
            </a:r>
          </a:p>
          <a:p>
            <a:pPr marL="0" indent="0">
              <a:buNone/>
            </a:pPr>
            <a:r>
              <a:rPr lang="cs-CZ" sz="2400" dirty="0" smtClean="0"/>
              <a:t>Veškeré </a:t>
            </a:r>
            <a:r>
              <a:rPr lang="cs-CZ" sz="2400" dirty="0"/>
              <a:t>svátky, prázdniny jsou </a:t>
            </a:r>
            <a:r>
              <a:rPr lang="cs-CZ" sz="2400" b="1" dirty="0"/>
              <a:t>automaticky </a:t>
            </a:r>
            <a:r>
              <a:rPr lang="cs-CZ" sz="2400" b="1" dirty="0" smtClean="0"/>
              <a:t>odhlášeny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Za </a:t>
            </a:r>
            <a:r>
              <a:rPr lang="cs-CZ" sz="2400" dirty="0"/>
              <a:t>neodhlášenou a neodebranou stravu se neposkytuje věcná ani finanční </a:t>
            </a:r>
            <a:r>
              <a:rPr lang="cs-CZ" sz="2400" dirty="0" smtClean="0"/>
              <a:t>náhrada</a:t>
            </a:r>
          </a:p>
          <a:p>
            <a:pPr marL="0" indent="0">
              <a:buNone/>
            </a:pPr>
            <a:r>
              <a:rPr lang="cs-CZ" sz="2400" dirty="0" smtClean="0"/>
              <a:t>Při ukončení studia na škole je strávník povinen se odhlásit ze stravování, týká se to zejména platby přes účet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Ubytování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sz="2400" b="1" dirty="0" smtClean="0">
                <a:solidFill>
                  <a:schemeClr val="tx1"/>
                </a:solidFill>
              </a:rPr>
              <a:t>Domov </a:t>
            </a:r>
            <a:r>
              <a:rPr lang="cs-CZ" sz="2400" b="1" dirty="0">
                <a:solidFill>
                  <a:schemeClr val="tx1"/>
                </a:solidFill>
              </a:rPr>
              <a:t>mládeže GPOA, Alšova 16, Znojmo </a:t>
            </a:r>
            <a:r>
              <a:rPr lang="cs-CZ" sz="2400" dirty="0">
                <a:solidFill>
                  <a:schemeClr val="tx1"/>
                </a:solidFill>
              </a:rPr>
              <a:t>(dívky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cs-CZ" sz="2400" dirty="0" smtClean="0"/>
              <a:t>Kontakt: </a:t>
            </a:r>
            <a:r>
              <a:rPr lang="cs-CZ" sz="2400" dirty="0" smtClean="0">
                <a:solidFill>
                  <a:schemeClr val="tx1"/>
                </a:solidFill>
              </a:rPr>
              <a:t>702 </a:t>
            </a:r>
            <a:r>
              <a:rPr lang="cs-CZ" sz="2400" dirty="0">
                <a:solidFill>
                  <a:schemeClr val="tx1"/>
                </a:solidFill>
              </a:rPr>
              <a:t>170 </a:t>
            </a:r>
            <a:r>
              <a:rPr lang="cs-CZ" sz="2400" dirty="0" smtClean="0">
                <a:solidFill>
                  <a:schemeClr val="tx1"/>
                </a:solidFill>
              </a:rPr>
              <a:t>079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/>
              <a:t>K</a:t>
            </a:r>
            <a:r>
              <a:rPr lang="cs-CZ" sz="2400" dirty="0" smtClean="0">
                <a:solidFill>
                  <a:schemeClr val="tx1"/>
                </a:solidFill>
              </a:rPr>
              <a:t>apacita </a:t>
            </a:r>
            <a:r>
              <a:rPr lang="cs-CZ" sz="2400" dirty="0">
                <a:solidFill>
                  <a:schemeClr val="tx1"/>
                </a:solidFill>
              </a:rPr>
              <a:t>116 lůžek, celodenní strava 89 Kč,-</a:t>
            </a:r>
          </a:p>
          <a:p>
            <a:r>
              <a:rPr lang="cs-CZ" sz="2400" dirty="0">
                <a:solidFill>
                  <a:schemeClr val="tx1"/>
                </a:solidFill>
              </a:rPr>
              <a:t>čtyřlůžkový pokoj 700,-, dvoulůžkový pokoj 1000,-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124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Domov mládeže + jídelna</a:t>
            </a:r>
            <a:endParaRPr lang="cs-CZ" dirty="0"/>
          </a:p>
        </p:txBody>
      </p:sp>
      <p:pic>
        <p:nvPicPr>
          <p:cNvPr id="6146" name="Picture 2" descr="C:\Documents and Settings\zastupcegym\Plocha\dm_alsova%20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31433" y="2286000"/>
            <a:ext cx="5363633" cy="402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cs-CZ" sz="2400" dirty="0"/>
              <a:t>M</a:t>
            </a:r>
            <a:r>
              <a:rPr lang="cs-CZ" sz="2400" dirty="0" smtClean="0"/>
              <a:t>ožnost občerstvení: 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cs-CZ" sz="2400" dirty="0" smtClean="0"/>
              <a:t>Bufet ve druhém poschodí v budově školy na ulici </a:t>
            </a:r>
            <a:r>
              <a:rPr lang="cs-CZ" sz="2400" dirty="0" err="1" smtClean="0"/>
              <a:t>Pontassievská</a:t>
            </a:r>
            <a:r>
              <a:rPr lang="cs-CZ" sz="2400" dirty="0" smtClean="0"/>
              <a:t> 3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cs-CZ" sz="2400" dirty="0"/>
              <a:t>D</a:t>
            </a:r>
            <a:r>
              <a:rPr lang="cs-CZ" sz="2400" dirty="0" smtClean="0"/>
              <a:t>ále nápojové automaty a automat na drobné občerstvení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cs-CZ" sz="2400" i="1" dirty="0" smtClean="0"/>
              <a:t>Poznámka: Hned vedle školy je výborná </a:t>
            </a:r>
            <a:r>
              <a:rPr lang="cs-CZ" sz="2400" i="1" dirty="0" err="1" smtClean="0"/>
              <a:t>bageterie</a:t>
            </a:r>
            <a:r>
              <a:rPr lang="cs-CZ" sz="2400" i="1" dirty="0" smtClean="0"/>
              <a:t> (bagety, saláty, polévky, vždy čerstvé suroviny)</a:t>
            </a:r>
          </a:p>
          <a:p>
            <a:pPr marL="0" indent="0">
              <a:spcBef>
                <a:spcPts val="3000"/>
              </a:spcBef>
              <a:buNone/>
            </a:pPr>
            <a:endParaRPr lang="cs-CZ" sz="2400" dirty="0" smtClean="0"/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seznámení </a:t>
            </a:r>
            <a:br>
              <a:rPr lang="cs-CZ" dirty="0" smtClean="0"/>
            </a:br>
            <a:r>
              <a:rPr lang="cs-CZ" dirty="0" smtClean="0"/>
              <a:t>se školním řádem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www.gpoa.cz</a:t>
            </a:r>
          </a:p>
          <a:p>
            <a:endParaRPr lang="cs-CZ" sz="2400" dirty="0" smtClean="0"/>
          </a:p>
          <a:p>
            <a:r>
              <a:rPr lang="cs-CZ" sz="2400" dirty="0" smtClean="0"/>
              <a:t>Spolupráce a komunikace třídního učitele a zákonných zástupců (telefon, mail, e-omluvenka, omluvný list, schůzky, individuální pohovory)</a:t>
            </a:r>
          </a:p>
          <a:p>
            <a:endParaRPr lang="cs-CZ" sz="2400" dirty="0" smtClean="0"/>
          </a:p>
          <a:p>
            <a:r>
              <a:rPr lang="cs-CZ" sz="2400" dirty="0" smtClean="0"/>
              <a:t>Zákaz:</a:t>
            </a:r>
          </a:p>
          <a:p>
            <a:pPr marL="0" indent="0">
              <a:buNone/>
            </a:pPr>
            <a:r>
              <a:rPr lang="cs-CZ" sz="2400" dirty="0" smtClean="0"/>
              <a:t>- používání mobilních telefonů během výuky</a:t>
            </a:r>
          </a:p>
          <a:p>
            <a:pPr marL="0" indent="0">
              <a:buNone/>
            </a:pPr>
            <a:r>
              <a:rPr lang="cs-CZ" sz="2400" dirty="0" smtClean="0"/>
              <a:t>- kouření ve všech prostorách školy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620688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seznámení </a:t>
            </a:r>
            <a:br>
              <a:rPr lang="cs-CZ" dirty="0" smtClean="0"/>
            </a:br>
            <a:r>
              <a:rPr lang="cs-CZ" dirty="0" smtClean="0"/>
              <a:t>se školním řádem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44824"/>
            <a:ext cx="7404653" cy="468052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cs-CZ" sz="2600" dirty="0"/>
          </a:p>
          <a:p>
            <a:pPr marL="0" indent="0">
              <a:spcAft>
                <a:spcPts val="1200"/>
              </a:spcAft>
              <a:buNone/>
            </a:pPr>
            <a:r>
              <a:rPr lang="cs-CZ" sz="2600" b="1" dirty="0" smtClean="0"/>
              <a:t>Nepřítomnost ve výuce se omlouvá třídní učitelce</a:t>
            </a:r>
            <a:r>
              <a:rPr lang="cs-CZ" sz="2600" dirty="0" smtClean="0"/>
              <a:t>: tolerance je 25%</a:t>
            </a:r>
          </a:p>
          <a:p>
            <a:pPr marL="0" indent="0">
              <a:buNone/>
            </a:pPr>
            <a:r>
              <a:rPr lang="cs-CZ" sz="2600" dirty="0" smtClean="0"/>
              <a:t>Omlouvá </a:t>
            </a:r>
            <a:r>
              <a:rPr lang="cs-CZ" sz="2600" b="1" dirty="0" smtClean="0"/>
              <a:t>zákonný zástupce do 3 pracovních dnů </a:t>
            </a:r>
            <a:r>
              <a:rPr lang="cs-CZ" sz="2600" dirty="0" smtClean="0"/>
              <a:t>(telefon, e-mail, omluvný list, e-omluvenka )</a:t>
            </a:r>
          </a:p>
          <a:p>
            <a:pPr marL="0" indent="0">
              <a:buNone/>
            </a:pPr>
            <a:r>
              <a:rPr lang="cs-CZ" sz="2600" b="1" dirty="0"/>
              <a:t>D</a:t>
            </a:r>
            <a:r>
              <a:rPr lang="cs-CZ" sz="2600" b="1" dirty="0" smtClean="0"/>
              <a:t>ůvod absence je zaznamenán zákonným zástupcem v omluvném listě</a:t>
            </a:r>
            <a:r>
              <a:rPr lang="cs-CZ" sz="2600" dirty="0" smtClean="0"/>
              <a:t>, ten žák předkládá třídnímu učiteli po příchodu do školy</a:t>
            </a:r>
          </a:p>
          <a:p>
            <a:pPr marL="0" indent="0">
              <a:buNone/>
            </a:pPr>
            <a:r>
              <a:rPr lang="cs-CZ" sz="2600" dirty="0"/>
              <a:t>V</a:t>
            </a:r>
            <a:r>
              <a:rPr lang="cs-CZ" sz="2600" dirty="0" smtClean="0"/>
              <a:t> případě pochybností, může třídní učitelka vyžadovat lékařské potvrzení absence</a:t>
            </a:r>
          </a:p>
          <a:p>
            <a:pPr marL="0" indent="0"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Covid</a:t>
            </a:r>
            <a:r>
              <a:rPr lang="cs-CZ" dirty="0" smtClean="0">
                <a:solidFill>
                  <a:schemeClr val="tx1"/>
                </a:solidFill>
              </a:rPr>
              <a:t> - 19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84784"/>
            <a:ext cx="7404653" cy="4824536"/>
          </a:xfrm>
        </p:spPr>
        <p:txBody>
          <a:bodyPr>
            <a:normAutofit fontScale="77500" lnSpcReduction="20000"/>
          </a:bodyPr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Při vstupu do budovy školy provádí žák </a:t>
            </a:r>
            <a:r>
              <a:rPr lang="cs-CZ" sz="2800" b="1" dirty="0" smtClean="0">
                <a:solidFill>
                  <a:schemeClr val="tx1"/>
                </a:solidFill>
              </a:rPr>
              <a:t>dezinfekci rukou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Žák není vpuštěný do budovy školy, pokud jsou patrné příznaky onemocnění při příchodu do školy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Nezletilý žák odchází ze školy se zákonným zástupcem (kontakty)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Pokud se vyskytnou příznaky během výuky, žák je umístěný do </a:t>
            </a:r>
            <a:r>
              <a:rPr lang="cs-CZ" sz="2800" b="1" dirty="0" smtClean="0">
                <a:solidFill>
                  <a:schemeClr val="tx1"/>
                </a:solidFill>
              </a:rPr>
              <a:t>izolace</a:t>
            </a:r>
            <a:r>
              <a:rPr lang="cs-CZ" sz="2800" dirty="0" smtClean="0">
                <a:solidFill>
                  <a:schemeClr val="tx1"/>
                </a:solidFill>
              </a:rPr>
              <a:t> (klubovna + pedagogický dohled) a </a:t>
            </a:r>
            <a:r>
              <a:rPr lang="cs-CZ" sz="2800" b="1" dirty="0" smtClean="0">
                <a:solidFill>
                  <a:schemeClr val="tx1"/>
                </a:solidFill>
              </a:rPr>
              <a:t>kontaktujeme rodiče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Velký důraz je kladen u všech činností na dodržování </a:t>
            </a:r>
            <a:r>
              <a:rPr lang="cs-CZ" sz="2800" b="1" dirty="0" smtClean="0">
                <a:solidFill>
                  <a:schemeClr val="tx1"/>
                </a:solidFill>
              </a:rPr>
              <a:t>pravidel osobní hygieny a vzájemnou toleranci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Pobyt zákonných zástupců a cizích osob ve škole bude omezen</a:t>
            </a:r>
          </a:p>
          <a:p>
            <a:pPr marL="0" indent="0">
              <a:buNone/>
            </a:pPr>
            <a:r>
              <a:rPr lang="cs-CZ" sz="2800" b="1" dirty="0" smtClean="0"/>
              <a:t>Testování: 1. 9. + 6. 9. + 9. 9. 2021</a:t>
            </a:r>
            <a:endParaRPr lang="cs-CZ" sz="2800" b="1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33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Komunikace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12776"/>
            <a:ext cx="7404653" cy="4896544"/>
          </a:xfrm>
        </p:spPr>
        <p:txBody>
          <a:bodyPr>
            <a:normAutofit fontScale="92500"/>
          </a:bodyPr>
          <a:lstStyle/>
          <a:p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/>
              <a:t>Třídní učitelé </a:t>
            </a:r>
            <a:r>
              <a:rPr lang="cs-CZ" sz="2400" dirty="0" smtClean="0"/>
              <a:t>na první hodině zjistí kontakty (telefon, e-mail) na zákonné zástupce žáků a zapíšou do evidence žáka</a:t>
            </a:r>
          </a:p>
          <a:p>
            <a:r>
              <a:rPr lang="cs-CZ" sz="2400" b="1" dirty="0" smtClean="0"/>
              <a:t>Žáci </a:t>
            </a:r>
            <a:r>
              <a:rPr lang="cs-CZ" sz="2400" dirty="0"/>
              <a:t>mají v systému Bakalář zřízený školou účet </a:t>
            </a:r>
            <a:r>
              <a:rPr lang="cs-CZ" sz="2400" dirty="0" smtClean="0"/>
              <a:t>(třídní učitel předá žákům)</a:t>
            </a:r>
            <a:endParaRPr lang="cs-CZ" sz="2400" dirty="0"/>
          </a:p>
          <a:p>
            <a:r>
              <a:rPr lang="cs-CZ" sz="2400" b="1" dirty="0"/>
              <a:t>Zákonní zástupci </a:t>
            </a:r>
            <a:r>
              <a:rPr lang="cs-CZ" sz="2400" dirty="0"/>
              <a:t>mají rovněž svůj účet v </a:t>
            </a:r>
            <a:r>
              <a:rPr lang="cs-CZ" sz="2400" dirty="0" smtClean="0"/>
              <a:t>Bakalářích (třídní učitel pošle přístup na </a:t>
            </a:r>
            <a:r>
              <a:rPr lang="cs-CZ" sz="2400" dirty="0" smtClean="0">
                <a:solidFill>
                  <a:schemeClr val="tx1"/>
                </a:solidFill>
              </a:rPr>
              <a:t>uvedený e-mail či SMS zprávou nebo předá osobně) – kontrola klasifikace, absence</a:t>
            </a:r>
          </a:p>
          <a:p>
            <a:pPr marL="3429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sz="2400" dirty="0" smtClean="0"/>
              <a:t>POZOR!</a:t>
            </a:r>
            <a:r>
              <a:rPr lang="cs-CZ" dirty="0" smtClean="0"/>
              <a:t>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Oba účty jsou jedinečné, žák by neměl mít přístup k účtu svého rodiče/ ZZ</a:t>
            </a:r>
            <a:endParaRPr lang="cs-CZ" sz="2400" b="1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434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cs-CZ" sz="2800" b="1" dirty="0"/>
              <a:t>A</a:t>
            </a:r>
            <a:r>
              <a:rPr lang="cs-CZ" sz="2800" b="1" dirty="0" smtClean="0"/>
              <a:t>dresa</a:t>
            </a:r>
            <a:r>
              <a:rPr lang="cs-CZ" sz="2800" dirty="0" smtClean="0"/>
              <a:t>: </a:t>
            </a:r>
            <a:r>
              <a:rPr lang="cs-CZ" sz="2800" dirty="0" err="1" smtClean="0"/>
              <a:t>Pontassievská</a:t>
            </a:r>
            <a:r>
              <a:rPr lang="cs-CZ" sz="2800" dirty="0" smtClean="0"/>
              <a:t> 350/3, 669 02 Znojmo</a:t>
            </a:r>
          </a:p>
          <a:p>
            <a:pPr>
              <a:spcBef>
                <a:spcPts val="3000"/>
              </a:spcBef>
            </a:pPr>
            <a:r>
              <a:rPr lang="cs-CZ" sz="2800" b="1" dirty="0"/>
              <a:t>Ř</a:t>
            </a:r>
            <a:r>
              <a:rPr lang="cs-CZ" sz="2800" b="1" dirty="0" smtClean="0"/>
              <a:t>editel</a:t>
            </a:r>
            <a:r>
              <a:rPr lang="cs-CZ" sz="2800" dirty="0" smtClean="0"/>
              <a:t>: Mgr. Pavel Kolář</a:t>
            </a:r>
          </a:p>
          <a:p>
            <a:pPr>
              <a:spcBef>
                <a:spcPts val="3000"/>
              </a:spcBef>
            </a:pPr>
            <a:r>
              <a:rPr lang="cs-CZ" sz="2800" b="1" dirty="0"/>
              <a:t>T</a:t>
            </a:r>
            <a:r>
              <a:rPr lang="cs-CZ" sz="2800" b="1" dirty="0" smtClean="0"/>
              <a:t>elefonní spojení</a:t>
            </a:r>
            <a:r>
              <a:rPr lang="cs-CZ" sz="2800" dirty="0" smtClean="0"/>
              <a:t>: 515 158 101 (sekretariát)</a:t>
            </a:r>
          </a:p>
          <a:p>
            <a:pPr>
              <a:spcBef>
                <a:spcPts val="3000"/>
              </a:spcBef>
            </a:pPr>
            <a:r>
              <a:rPr lang="cs-CZ" sz="2800" b="1" dirty="0"/>
              <a:t>W</a:t>
            </a:r>
            <a:r>
              <a:rPr lang="cs-CZ" sz="2800" b="1" dirty="0" smtClean="0"/>
              <a:t>eb</a:t>
            </a:r>
            <a:r>
              <a:rPr lang="cs-CZ" sz="2800" dirty="0" smtClean="0"/>
              <a:t>:	www.gpoa.cz</a:t>
            </a:r>
          </a:p>
          <a:p>
            <a:pPr>
              <a:spcBef>
                <a:spcPts val="3000"/>
              </a:spcBef>
            </a:pPr>
            <a:r>
              <a:rPr lang="cs-CZ" sz="2800" b="1" dirty="0"/>
              <a:t>E</a:t>
            </a:r>
            <a:r>
              <a:rPr lang="cs-CZ" sz="2800" b="1" dirty="0" smtClean="0"/>
              <a:t>-mail</a:t>
            </a:r>
            <a:r>
              <a:rPr lang="cs-CZ" sz="2800" dirty="0" smtClean="0"/>
              <a:t>: </a:t>
            </a:r>
            <a:r>
              <a:rPr lang="cs-CZ" sz="2800" dirty="0" err="1" smtClean="0"/>
              <a:t>info</a:t>
            </a:r>
            <a:r>
              <a:rPr lang="en-US" sz="2800" dirty="0" smtClean="0"/>
              <a:t>@</a:t>
            </a:r>
            <a:r>
              <a:rPr lang="cs-CZ" sz="2800" dirty="0" err="1" smtClean="0"/>
              <a:t>gpoa.cz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Výchovné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800" dirty="0"/>
              <a:t>K</a:t>
            </a:r>
            <a:r>
              <a:rPr lang="cs-CZ" sz="2800" dirty="0" smtClean="0"/>
              <a:t>onzultace s výchovným poradcem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800" dirty="0"/>
              <a:t>P</a:t>
            </a:r>
            <a:r>
              <a:rPr lang="cs-CZ" sz="2800" dirty="0" smtClean="0"/>
              <a:t>éče o studenty (poruchy učení, sledování formování kolektivu)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800" dirty="0"/>
              <a:t>S</a:t>
            </a:r>
            <a:r>
              <a:rPr lang="cs-CZ" sz="2800" dirty="0" smtClean="0"/>
              <a:t>tudijní poradenství (uplatnění, zájem o vysoké školy, přihlášky na VŠ)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800" dirty="0"/>
              <a:t>K</a:t>
            </a:r>
            <a:r>
              <a:rPr lang="cs-CZ" sz="2800" dirty="0" smtClean="0"/>
              <a:t>onzultace se zástupci pedagogicko-psychologické poradny (SPU)</a:t>
            </a:r>
          </a:p>
          <a:p>
            <a:pPr>
              <a:spcAft>
                <a:spcPts val="1200"/>
              </a:spcAft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531174" cy="1356360"/>
          </a:xfrm>
        </p:spPr>
        <p:txBody>
          <a:bodyPr>
            <a:normAutofit/>
          </a:bodyPr>
          <a:lstStyle/>
          <a:p>
            <a:r>
              <a:rPr lang="cs-CZ" dirty="0" smtClean="0"/>
              <a:t>Zahájení školního roku 2021/2022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Autofit/>
          </a:bodyPr>
          <a:lstStyle/>
          <a:p>
            <a:pPr>
              <a:spcBef>
                <a:spcPts val="3000"/>
              </a:spcBef>
            </a:pPr>
            <a:r>
              <a:rPr lang="cs-CZ" sz="2400" b="1" dirty="0" smtClean="0"/>
              <a:t>Kdy? </a:t>
            </a:r>
            <a:r>
              <a:rPr lang="cs-CZ" sz="2400" dirty="0" smtClean="0"/>
              <a:t>1.9.2021 (středa)</a:t>
            </a:r>
          </a:p>
          <a:p>
            <a:pPr>
              <a:spcBef>
                <a:spcPts val="3000"/>
              </a:spcBef>
            </a:pPr>
            <a:r>
              <a:rPr lang="cs-CZ" sz="2400" b="1" dirty="0" smtClean="0"/>
              <a:t>Kde? </a:t>
            </a:r>
            <a:r>
              <a:rPr lang="cs-CZ" sz="2400" dirty="0" smtClean="0"/>
              <a:t>V 8:00 hodin (kmenové učebny) </a:t>
            </a:r>
          </a:p>
          <a:p>
            <a:pPr>
              <a:spcBef>
                <a:spcPts val="3000"/>
              </a:spcBef>
            </a:pPr>
            <a:r>
              <a:rPr lang="cs-CZ" sz="2400" b="1" dirty="0" smtClean="0"/>
              <a:t>Co? </a:t>
            </a:r>
            <a:r>
              <a:rPr lang="cs-CZ" sz="2400" dirty="0" smtClean="0"/>
              <a:t>Projev ředitele školy / informace o škole a průběhu vyučování / orientace ve škole / klasifikace – přístup na Bakaláře / GDPR / elektronická komunikace / </a:t>
            </a:r>
            <a:r>
              <a:rPr lang="cs-CZ" sz="2400" b="1" dirty="0" smtClean="0"/>
              <a:t>vysvědčení ze ZŠ</a:t>
            </a:r>
          </a:p>
          <a:p>
            <a:pPr>
              <a:spcBef>
                <a:spcPts val="3000"/>
              </a:spcBef>
            </a:pPr>
            <a:r>
              <a:rPr lang="cs-CZ" sz="2400" i="1" dirty="0" smtClean="0"/>
              <a:t>Poznámka: sledovat web školy (důležitá data – harmonogram školního roku, akce)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školního roku 2021/2022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44824"/>
            <a:ext cx="7404653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Školní rok začíná </a:t>
            </a:r>
            <a:r>
              <a:rPr lang="cs-CZ" sz="2400" b="1" dirty="0" smtClean="0"/>
              <a:t>1. 9. 2021 </a:t>
            </a:r>
            <a:r>
              <a:rPr lang="cs-CZ" sz="2400" dirty="0" smtClean="0"/>
              <a:t>(středa)</a:t>
            </a:r>
          </a:p>
          <a:p>
            <a:pPr marL="0" indent="0">
              <a:buNone/>
            </a:pPr>
            <a:r>
              <a:rPr lang="cs-CZ" sz="2400" dirty="0" smtClean="0"/>
              <a:t>První pololetí končí </a:t>
            </a:r>
            <a:r>
              <a:rPr lang="cs-CZ" sz="2400" b="1" dirty="0" smtClean="0"/>
              <a:t>31. 1. 2022 </a:t>
            </a:r>
            <a:r>
              <a:rPr lang="cs-CZ" sz="2400" dirty="0" smtClean="0"/>
              <a:t>(pondělí)</a:t>
            </a:r>
          </a:p>
          <a:p>
            <a:pPr marL="0" indent="0">
              <a:buNone/>
            </a:pPr>
            <a:r>
              <a:rPr lang="cs-CZ" sz="2400" dirty="0" smtClean="0"/>
              <a:t>Školní rok končí </a:t>
            </a:r>
            <a:r>
              <a:rPr lang="cs-CZ" sz="2400" b="1" dirty="0" smtClean="0"/>
              <a:t>30. 6. 2022 </a:t>
            </a:r>
            <a:r>
              <a:rPr lang="cs-CZ" sz="2400" dirty="0" smtClean="0"/>
              <a:t>(čtvrtek)</a:t>
            </a:r>
          </a:p>
          <a:p>
            <a:pPr marL="0" indent="0">
              <a:buNone/>
            </a:pPr>
            <a:r>
              <a:rPr lang="cs-CZ" sz="2400" dirty="0" smtClean="0"/>
              <a:t>Podzimní prázdniny </a:t>
            </a:r>
            <a:r>
              <a:rPr lang="cs-CZ" sz="2400" b="1" dirty="0" smtClean="0"/>
              <a:t>27. a 29. 10. 2021 </a:t>
            </a:r>
            <a:r>
              <a:rPr lang="cs-CZ" sz="2400" dirty="0" smtClean="0"/>
              <a:t>(středa, pátek)</a:t>
            </a:r>
          </a:p>
          <a:p>
            <a:pPr marL="0" indent="0">
              <a:buNone/>
            </a:pPr>
            <a:r>
              <a:rPr lang="cs-CZ" sz="2400" dirty="0" smtClean="0"/>
              <a:t>Vánoční prázdniny </a:t>
            </a:r>
            <a:r>
              <a:rPr lang="cs-CZ" sz="2400" b="1" dirty="0" smtClean="0"/>
              <a:t>23. 12. 2021 </a:t>
            </a:r>
            <a:r>
              <a:rPr lang="cs-CZ" sz="2400" dirty="0" smtClean="0"/>
              <a:t>(čtvrtek)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i="1" dirty="0" smtClean="0"/>
              <a:t>nástup do výuky 3. 1. 2022</a:t>
            </a:r>
          </a:p>
          <a:p>
            <a:endParaRPr lang="cs-CZ" sz="2400" i="1" dirty="0" smtClean="0"/>
          </a:p>
          <a:p>
            <a:pPr marL="0" indent="0">
              <a:buNone/>
            </a:pPr>
            <a:r>
              <a:rPr lang="cs-CZ" sz="2400" dirty="0" smtClean="0"/>
              <a:t>Jednodenní pololetní prázdniny </a:t>
            </a:r>
            <a:r>
              <a:rPr lang="cs-CZ" sz="2400" b="1" dirty="0" smtClean="0"/>
              <a:t>4. 2. 2022 </a:t>
            </a:r>
            <a:r>
              <a:rPr lang="cs-CZ" sz="2400" dirty="0" smtClean="0"/>
              <a:t>(pátek)</a:t>
            </a:r>
          </a:p>
          <a:p>
            <a:pPr marL="0" indent="0">
              <a:buNone/>
            </a:pPr>
            <a:r>
              <a:rPr lang="cs-CZ" sz="2400" dirty="0" smtClean="0"/>
              <a:t>Jarní prázdniny </a:t>
            </a:r>
            <a:r>
              <a:rPr lang="cs-CZ" sz="2400" b="1" dirty="0" smtClean="0"/>
              <a:t>7.3. – 13. 3. 2022</a:t>
            </a:r>
          </a:p>
          <a:p>
            <a:pPr marL="0" indent="0">
              <a:buNone/>
            </a:pPr>
            <a:r>
              <a:rPr lang="cs-CZ" sz="2400" dirty="0" smtClean="0"/>
              <a:t>Velikonoční prázdniny</a:t>
            </a:r>
            <a:r>
              <a:rPr lang="cs-CZ" sz="2400" dirty="0"/>
              <a:t> </a:t>
            </a:r>
            <a:r>
              <a:rPr lang="cs-CZ" sz="2400" b="1" dirty="0" smtClean="0"/>
              <a:t>14. dubna 2022 </a:t>
            </a:r>
            <a:r>
              <a:rPr lang="cs-CZ" sz="2400" dirty="0" smtClean="0"/>
              <a:t>(čtvrtek)</a:t>
            </a:r>
            <a:r>
              <a:rPr lang="cs-CZ" dirty="0" smtClean="0"/>
              <a:t>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682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88329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ADAPTAČNÍ KURZ třídy</a:t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700808"/>
            <a:ext cx="7404653" cy="4752528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endParaRPr lang="cs-CZ" sz="2400" b="1" u="sng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2492896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</a:t>
            </a:r>
            <a:r>
              <a:rPr lang="cs-CZ" sz="2400" b="1" dirty="0"/>
              <a:t>. 9. 2021 </a:t>
            </a:r>
            <a:r>
              <a:rPr lang="cs-CZ" sz="2400" dirty="0"/>
              <a:t>– </a:t>
            </a:r>
            <a:r>
              <a:rPr lang="cs-CZ" sz="2400" dirty="0" smtClean="0"/>
              <a:t>vycházka do Národního parku Podyjí s průvodcem + seznamovací aktivity</a:t>
            </a:r>
          </a:p>
          <a:p>
            <a:endParaRPr lang="cs-CZ" sz="2400" dirty="0"/>
          </a:p>
          <a:p>
            <a:r>
              <a:rPr lang="cs-CZ" sz="2400" b="1" dirty="0"/>
              <a:t>3. 9. 2021 </a:t>
            </a:r>
            <a:r>
              <a:rPr lang="cs-CZ" sz="2400" dirty="0"/>
              <a:t>– </a:t>
            </a:r>
            <a:r>
              <a:rPr lang="cs-CZ" sz="2400" dirty="0" smtClean="0"/>
              <a:t>aktivní seznamování s městem Znojmem formou hry</a:t>
            </a:r>
          </a:p>
          <a:p>
            <a:endParaRPr lang="cs-CZ" sz="2400" dirty="0"/>
          </a:p>
          <a:p>
            <a:r>
              <a:rPr lang="cs-CZ" sz="2400" i="1" dirty="0" smtClean="0"/>
              <a:t>Poznámka: S sebou sportovní pohodlné oblečení a dobrou náladu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360027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34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Důležité kontakty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 smtClean="0"/>
              <a:t>(telefonní čísla, maily: www.gpoa.cz/kontakty</a:t>
            </a:r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404653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Zástupkyně ředitele</a:t>
            </a:r>
            <a:r>
              <a:rPr lang="cs-CZ" sz="2400" dirty="0" smtClean="0"/>
              <a:t>: PaedDr. Ivana Herzigová</a:t>
            </a:r>
          </a:p>
          <a:p>
            <a:pPr marL="3429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Mgr. Eva Barnetová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Výchovný poradce</a:t>
            </a:r>
            <a:r>
              <a:rPr lang="cs-CZ" sz="2400" dirty="0" smtClean="0"/>
              <a:t>: PhDr. Dana Dočkalová                                                              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Školní metodik prevence</a:t>
            </a:r>
            <a:r>
              <a:rPr lang="cs-CZ" sz="2400" dirty="0" smtClean="0"/>
              <a:t>: PhDr. Jan Navrátil</a:t>
            </a:r>
          </a:p>
          <a:p>
            <a:pPr marL="1528550" lvl="8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1800" dirty="0" smtClean="0"/>
              <a:t>                   </a:t>
            </a:r>
          </a:p>
          <a:p>
            <a:pPr marL="0" indent="0">
              <a:buNone/>
            </a:pPr>
            <a:r>
              <a:rPr lang="cs-CZ" sz="2400" b="1" dirty="0" smtClean="0"/>
              <a:t>Vedoucí stravování</a:t>
            </a:r>
            <a:r>
              <a:rPr lang="cs-CZ" sz="2400" dirty="0" smtClean="0"/>
              <a:t>: Daniel Kříž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Vedoucí vychovatelka (DM)</a:t>
            </a:r>
            <a:r>
              <a:rPr lang="cs-CZ" sz="2400" dirty="0" smtClean="0"/>
              <a:t>: Mgr. Kateřina Polášková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29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 I. A</a:t>
            </a:r>
            <a:br>
              <a:rPr lang="cs-CZ" dirty="0" smtClean="0"/>
            </a:br>
            <a:r>
              <a:rPr lang="cs-CZ" sz="4000" dirty="0" smtClean="0"/>
              <a:t>předškolní a mimoškolní pedagogika (PMP)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918704" cy="45125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r>
              <a:rPr lang="cs-CZ" sz="2400" b="1" dirty="0" smtClean="0"/>
              <a:t>Číslo oboru</a:t>
            </a:r>
            <a:r>
              <a:rPr lang="cs-CZ" sz="2400" dirty="0" smtClean="0"/>
              <a:t>: 75-31-M/01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T</a:t>
            </a:r>
            <a:r>
              <a:rPr lang="cs-CZ" sz="2400" b="1" dirty="0" smtClean="0"/>
              <a:t>řídní učitelka</a:t>
            </a:r>
            <a:r>
              <a:rPr lang="cs-CZ" sz="2400" dirty="0" smtClean="0"/>
              <a:t>: Mgr. Magdaléna Řiháková</a:t>
            </a:r>
          </a:p>
          <a:p>
            <a:r>
              <a:rPr lang="cs-CZ" sz="2400" dirty="0" smtClean="0"/>
              <a:t>                      515 158 126        </a:t>
            </a:r>
          </a:p>
          <a:p>
            <a:r>
              <a:rPr lang="cs-CZ" sz="2400" dirty="0" smtClean="0"/>
              <a:t>                      rihakova@gpoa.cz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Kmenová učebna</a:t>
            </a:r>
            <a:r>
              <a:rPr lang="cs-CZ" sz="2400" dirty="0" smtClean="0"/>
              <a:t>: č. 358, </a:t>
            </a:r>
            <a:r>
              <a:rPr lang="cs-CZ" sz="2400" dirty="0" err="1" smtClean="0"/>
              <a:t>Pontassievská</a:t>
            </a:r>
            <a:r>
              <a:rPr lang="cs-CZ" sz="2400" dirty="0" smtClean="0"/>
              <a:t> 3, 2. patro, uč. VV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 I. A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předškolní a mimoškolní pedagogika (PMP)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747197" cy="4824536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400" b="1" dirty="0" smtClean="0"/>
              <a:t>Učební plán 2021/2022</a:t>
            </a:r>
            <a:r>
              <a:rPr lang="cs-CZ" sz="2400" dirty="0" smtClean="0"/>
              <a:t>: 34 hodin týdně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R</a:t>
            </a:r>
            <a:r>
              <a:rPr lang="cs-CZ" sz="2400" b="1" dirty="0" smtClean="0"/>
              <a:t>ozvrh: P I.A</a:t>
            </a:r>
            <a:r>
              <a:rPr lang="cs-CZ" sz="2400" dirty="0" smtClean="0"/>
              <a:t>: 0. – 9. vyuč. hod. (7:10 – 16:00)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 smtClean="0"/>
              <a:t>Poznámka: V pátek je výuka do 12:30 hodin (kvůli spojům)</a:t>
            </a:r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1844824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Učební plán PMP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2478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08462"/>
              </p:ext>
            </p:extLst>
          </p:nvPr>
        </p:nvGraphicFramePr>
        <p:xfrm>
          <a:off x="1403648" y="188724"/>
          <a:ext cx="4896542" cy="6645292"/>
        </p:xfrm>
        <a:graphic>
          <a:graphicData uri="http://schemas.openxmlformats.org/drawingml/2006/table">
            <a:tbl>
              <a:tblPr/>
              <a:tblGrid>
                <a:gridCol w="2378543">
                  <a:extLst>
                    <a:ext uri="{9D8B030D-6E8A-4147-A177-3AD203B41FA5}">
                      <a16:colId xmlns:a16="http://schemas.microsoft.com/office/drawing/2014/main" val="3827797253"/>
                    </a:ext>
                  </a:extLst>
                </a:gridCol>
                <a:gridCol w="472125">
                  <a:extLst>
                    <a:ext uri="{9D8B030D-6E8A-4147-A177-3AD203B41FA5}">
                      <a16:colId xmlns:a16="http://schemas.microsoft.com/office/drawing/2014/main" val="1402340457"/>
                    </a:ext>
                  </a:extLst>
                </a:gridCol>
                <a:gridCol w="472125">
                  <a:extLst>
                    <a:ext uri="{9D8B030D-6E8A-4147-A177-3AD203B41FA5}">
                      <a16:colId xmlns:a16="http://schemas.microsoft.com/office/drawing/2014/main" val="2585053143"/>
                    </a:ext>
                  </a:extLst>
                </a:gridCol>
                <a:gridCol w="539570">
                  <a:extLst>
                    <a:ext uri="{9D8B030D-6E8A-4147-A177-3AD203B41FA5}">
                      <a16:colId xmlns:a16="http://schemas.microsoft.com/office/drawing/2014/main" val="2430305004"/>
                    </a:ext>
                  </a:extLst>
                </a:gridCol>
                <a:gridCol w="472125">
                  <a:extLst>
                    <a:ext uri="{9D8B030D-6E8A-4147-A177-3AD203B41FA5}">
                      <a16:colId xmlns:a16="http://schemas.microsoft.com/office/drawing/2014/main" val="3031771430"/>
                    </a:ext>
                  </a:extLst>
                </a:gridCol>
                <a:gridCol w="562054">
                  <a:extLst>
                    <a:ext uri="{9D8B030D-6E8A-4147-A177-3AD203B41FA5}">
                      <a16:colId xmlns:a16="http://schemas.microsoft.com/office/drawing/2014/main" val="2828764646"/>
                    </a:ext>
                  </a:extLst>
                </a:gridCol>
              </a:tblGrid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Kategorie a názvy vyučovacích předmětů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rgbClr val="38A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A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8A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A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Počet týdenních vyučovacích hodin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rgbClr val="38A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875355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Předměty povinné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8A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1.  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2. 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3. 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4. 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Celkem 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18992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Český jazyk a literatura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13  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29236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Anglický jazyk/Německý jazyk </a:t>
                      </a:r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٭¹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 (3)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 (3)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 (3)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 (3)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12 (12)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004887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Základy společenských věd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6 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088475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Dějepis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086597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Zeměpis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09574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Biologie 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6 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898428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Chemie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527136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Fyzika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82792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Matematika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13 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524736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Informační a komunikační technologie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 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4 (4)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640262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Pedagogika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8  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078656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Psychologie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7 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08856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Učební praxe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7 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722471"/>
                  </a:ext>
                </a:extLst>
              </a:tr>
              <a:tr h="174449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343987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Výtvarná výchova </a:t>
                      </a:r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٭²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9 (5)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320022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Hudební výchova </a:t>
                      </a:r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٭²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8 (4)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017248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Tělesná výchova </a:t>
                      </a:r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٭²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10 (8)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536600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Osobnostní a dramatická výchova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1 (1)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 (3)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206208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Hra na hudební nástroj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8 (6 – 8)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053134"/>
                  </a:ext>
                </a:extLst>
              </a:tr>
              <a:tr h="15991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Literární a jazyková výchova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(2)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3 (2)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607059"/>
                  </a:ext>
                </a:extLst>
              </a:tr>
              <a:tr h="174449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489003"/>
                  </a:ext>
                </a:extLst>
              </a:tr>
              <a:tr h="366856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Volitelný předmět 1 (výtvarná výchova,  hudební výchova, tělesná výchova, osobnostní a dramatická  výchova)</a:t>
                      </a:r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٭³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2٭²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AE" sz="900" b="1" i="0">
                          <a:effectLst/>
                          <a:latin typeface="Arial" panose="020B0604020202020204" pitchFamily="34" charset="0"/>
                        </a:rPr>
                        <a:t>2٭² </a:t>
                      </a:r>
                      <a:endParaRPr lang="ar-AE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4  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176072"/>
                  </a:ext>
                </a:extLst>
              </a:tr>
              <a:tr h="174449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246203"/>
                  </a:ext>
                </a:extLst>
              </a:tr>
              <a:tr h="47032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Volitelný předmět 2 (psychologie, matematika, dějepis, anglický jazyk, německý jazyk, základy společenských věd, informační a komunikační technologie)*</a:t>
                      </a:r>
                      <a:r>
                        <a:rPr lang="cs-CZ" sz="900" b="1" i="0" baseline="3000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-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2*</a:t>
                      </a:r>
                      <a:r>
                        <a:rPr lang="cs-CZ" sz="900" b="1" i="0" baseline="3000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571186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Odborná praxe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týdny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týdny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2 týdny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4 týdny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19692"/>
                  </a:ext>
                </a:extLst>
              </a:tr>
              <a:tr h="174449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Nepovinné předměty *</a:t>
                      </a:r>
                      <a:r>
                        <a:rPr lang="cs-CZ" sz="900" b="1" i="0" baseline="3000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559723"/>
                  </a:ext>
                </a:extLst>
              </a:tr>
              <a:tr h="272791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Celkem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34 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34 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32 </a:t>
                      </a:r>
                      <a:endParaRPr lang="cs-CZ" sz="900" b="1" i="0">
                        <a:effectLst/>
                      </a:endParaRPr>
                    </a:p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30 </a:t>
                      </a:r>
                      <a:endParaRPr lang="cs-CZ" sz="900" b="1" i="0">
                        <a:effectLst/>
                      </a:endParaRPr>
                    </a:p>
                    <a:p>
                      <a:pPr algn="ctr" rtl="0" fontAlgn="base"/>
                      <a:r>
                        <a:rPr lang="cs-CZ" sz="900" b="1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cs-CZ" sz="900" b="1" i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900" b="1" i="0" dirty="0">
                          <a:effectLst/>
                          <a:latin typeface="Arial" panose="020B0604020202020204" pitchFamily="34" charset="0"/>
                        </a:rPr>
                        <a:t>130 </a:t>
                      </a:r>
                      <a:endParaRPr lang="cs-CZ" sz="900" b="1" i="0" dirty="0">
                        <a:effectLst/>
                      </a:endParaRPr>
                    </a:p>
                  </a:txBody>
                  <a:tcPr marL="43732" marR="43732" marT="21866" marB="2186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625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12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možné aktivity na </a:t>
            </a:r>
            <a:r>
              <a:rPr lang="cs-CZ" dirty="0" err="1" smtClean="0"/>
              <a:t>gpoa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844824"/>
            <a:ext cx="7290055" cy="446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Exkurze, přednášky, besedy, kurzy, kroužky</a:t>
            </a:r>
            <a:r>
              <a:rPr lang="cs-CZ" sz="2400" dirty="0" smtClean="0"/>
              <a:t> atd.</a:t>
            </a:r>
          </a:p>
          <a:p>
            <a:pPr marL="0" indent="0">
              <a:buNone/>
            </a:pPr>
            <a:r>
              <a:rPr lang="cs-CZ" sz="2400" dirty="0" smtClean="0"/>
              <a:t>(realizace dle současných podmínek)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Projekty</a:t>
            </a:r>
            <a:r>
              <a:rPr lang="cs-CZ" sz="2400" b="1" u="sng" dirty="0" smtClean="0"/>
              <a:t>:</a:t>
            </a:r>
            <a:r>
              <a:rPr lang="cs-CZ" sz="2400" dirty="0" smtClean="0"/>
              <a:t> Erasmus – partnerství škol (AJ, NJ)</a:t>
            </a:r>
          </a:p>
          <a:p>
            <a:r>
              <a:rPr lang="cs-CZ" sz="2400" dirty="0" smtClean="0"/>
              <a:t>             </a:t>
            </a:r>
            <a:r>
              <a:rPr lang="cs-CZ" sz="2400" dirty="0" err="1" smtClean="0"/>
              <a:t>KaPoDaV</a:t>
            </a:r>
            <a:r>
              <a:rPr lang="cs-CZ" sz="2400" dirty="0" smtClean="0"/>
              <a:t> (finanční gramotnost)</a:t>
            </a:r>
          </a:p>
          <a:p>
            <a:r>
              <a:rPr lang="cs-CZ" sz="2400" dirty="0" smtClean="0"/>
              <a:t>             Šachový klub při GPOA Znojmo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Pěvecký sbor ZNOIMIA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</a:t>
            </a:r>
            <a:r>
              <a:rPr lang="cs-CZ" sz="2400" dirty="0" err="1" smtClean="0"/>
              <a:t>DofE</a:t>
            </a:r>
            <a:r>
              <a:rPr lang="cs-CZ" sz="2400" dirty="0" smtClean="0"/>
              <a:t> – výchovný program vévody z Edinburghu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7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na výuku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404653" cy="47525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3100" b="1" dirty="0"/>
              <a:t>U</a:t>
            </a:r>
            <a:r>
              <a:rPr lang="cs-CZ" sz="3100" b="1" dirty="0" smtClean="0"/>
              <a:t>čebnice</a:t>
            </a:r>
            <a:r>
              <a:rPr lang="cs-CZ" sz="3100" dirty="0" smtClean="0"/>
              <a:t> (někteří vyučující zajistí hromadně, možnost odkoupení od starších spolužáků)</a:t>
            </a:r>
          </a:p>
          <a:p>
            <a:pPr marL="0" indent="0">
              <a:buNone/>
            </a:pPr>
            <a:r>
              <a:rPr lang="cs-CZ" sz="3100" dirty="0"/>
              <a:t>DIDAKTIS – objednávky ve </a:t>
            </a:r>
            <a:r>
              <a:rPr lang="cs-CZ" sz="3100" dirty="0" smtClean="0"/>
              <a:t>škole </a:t>
            </a:r>
          </a:p>
          <a:p>
            <a:pPr marL="0" indent="0">
              <a:buNone/>
            </a:pPr>
            <a:r>
              <a:rPr lang="cs-CZ" sz="3100" dirty="0" smtClean="0"/>
              <a:t>(9</a:t>
            </a:r>
            <a:r>
              <a:rPr lang="cs-CZ" sz="3100" dirty="0"/>
              <a:t>. 9. /DČ od 11:30 do 15:00</a:t>
            </a:r>
            <a:r>
              <a:rPr lang="cs-CZ" sz="3100" dirty="0" smtClean="0"/>
              <a:t>)</a:t>
            </a:r>
          </a:p>
          <a:p>
            <a:pPr marL="0" indent="0">
              <a:buNone/>
            </a:pPr>
            <a:r>
              <a:rPr lang="cs-CZ" sz="3100" dirty="0" smtClean="0"/>
              <a:t>+</a:t>
            </a:r>
          </a:p>
          <a:p>
            <a:pPr marL="0" indent="0">
              <a:buNone/>
            </a:pPr>
            <a:r>
              <a:rPr lang="cs-CZ" sz="3100" b="1" dirty="0"/>
              <a:t>P</a:t>
            </a:r>
            <a:r>
              <a:rPr lang="cs-CZ" sz="3100" b="1" dirty="0" smtClean="0"/>
              <a:t>omůcky do výuky</a:t>
            </a:r>
            <a:r>
              <a:rPr lang="cs-CZ" sz="3100" dirty="0" smtClean="0"/>
              <a:t> dle pokynů vyučujících</a:t>
            </a:r>
          </a:p>
          <a:p>
            <a:pPr marL="0" indent="0">
              <a:buNone/>
            </a:pPr>
            <a:r>
              <a:rPr lang="cs-CZ" sz="3100" b="1" dirty="0"/>
              <a:t>P</a:t>
            </a:r>
            <a:r>
              <a:rPr lang="cs-CZ" sz="3100" b="1" dirty="0" smtClean="0"/>
              <a:t>řezůvky</a:t>
            </a:r>
          </a:p>
          <a:p>
            <a:pPr marL="0" indent="0">
              <a:buNone/>
            </a:pPr>
            <a:r>
              <a:rPr lang="cs-CZ" sz="3100" b="1" dirty="0"/>
              <a:t>Z</a:t>
            </a:r>
            <a:r>
              <a:rPr lang="cs-CZ" sz="3100" b="1" dirty="0" smtClean="0"/>
              <a:t>ámek</a:t>
            </a:r>
            <a:r>
              <a:rPr lang="cs-CZ" sz="3100" dirty="0" smtClean="0"/>
              <a:t> na šatní skříňku (kvalitnější)</a:t>
            </a:r>
          </a:p>
          <a:p>
            <a:pPr marL="0" indent="0">
              <a:buNone/>
            </a:pPr>
            <a:r>
              <a:rPr lang="cs-CZ" sz="3100" b="1" dirty="0" smtClean="0"/>
              <a:t>SR</a:t>
            </a:r>
            <a:r>
              <a:rPr lang="cs-CZ" sz="3100" dirty="0" smtClean="0"/>
              <a:t> (200,-)</a:t>
            </a:r>
          </a:p>
          <a:p>
            <a:pPr marL="0" indent="0">
              <a:buNone/>
            </a:pPr>
            <a:r>
              <a:rPr lang="cs-CZ" sz="3100" dirty="0" smtClean="0"/>
              <a:t>+ </a:t>
            </a:r>
          </a:p>
          <a:p>
            <a:pPr marL="0" indent="0">
              <a:buNone/>
            </a:pPr>
            <a:r>
              <a:rPr lang="cs-CZ" sz="3100" dirty="0" smtClean="0"/>
              <a:t>Možnost </a:t>
            </a:r>
            <a:r>
              <a:rPr lang="cs-CZ" sz="3100" dirty="0"/>
              <a:t>vyřízení </a:t>
            </a:r>
            <a:r>
              <a:rPr lang="cs-CZ" sz="3100" b="1" dirty="0"/>
              <a:t>ISIC karty </a:t>
            </a:r>
            <a:r>
              <a:rPr lang="cs-CZ" sz="3100" dirty="0"/>
              <a:t>u pana </a:t>
            </a:r>
            <a:r>
              <a:rPr lang="cs-CZ" sz="3100" dirty="0" err="1"/>
              <a:t>Vařachy</a:t>
            </a:r>
            <a:r>
              <a:rPr lang="cs-CZ" sz="3100" dirty="0"/>
              <a:t> – cena 290 Kč, nutné foto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963</TotalTime>
  <Words>1264</Words>
  <Application>Microsoft Office PowerPoint</Application>
  <PresentationFormat>Předvádění na obrazovce (4:3)</PresentationFormat>
  <Paragraphs>324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Tw Cen MT</vt:lpstr>
      <vt:lpstr>Tw Cen MT Condensed</vt:lpstr>
      <vt:lpstr>Wingdings 3</vt:lpstr>
      <vt:lpstr>Integrál</vt:lpstr>
      <vt:lpstr>Vítejte na GPOA</vt:lpstr>
      <vt:lpstr>Základní informace</vt:lpstr>
      <vt:lpstr>Důležité kontakty  (telefonní čísla, maily: www.gpoa.cz/kontakty</vt:lpstr>
      <vt:lpstr>P I. A předškolní a mimoškolní pedagogika (PMP)</vt:lpstr>
      <vt:lpstr>P I. A předškolní a mimoškolní pedagogika (PMP)</vt:lpstr>
      <vt:lpstr>Prezentace aplikace PowerPoint</vt:lpstr>
      <vt:lpstr>Prezentace aplikace PowerPoint</vt:lpstr>
      <vt:lpstr>Další možné aktivity na gpoa</vt:lpstr>
      <vt:lpstr>Náklady na výuku</vt:lpstr>
      <vt:lpstr>Stravování </vt:lpstr>
      <vt:lpstr>Odhlašování stravy</vt:lpstr>
      <vt:lpstr>Stravování - Upozornění</vt:lpstr>
      <vt:lpstr>Ubytování</vt:lpstr>
      <vt:lpstr>Domov mládeže + jídelna</vt:lpstr>
      <vt:lpstr>Další služby</vt:lpstr>
      <vt:lpstr>Základní seznámení  se školním řádem</vt:lpstr>
      <vt:lpstr>Základní seznámení  se školním řádem</vt:lpstr>
      <vt:lpstr>Covid - 19</vt:lpstr>
      <vt:lpstr>Komunikace </vt:lpstr>
      <vt:lpstr>Výchovné poradenství</vt:lpstr>
      <vt:lpstr>Zahájení školního roku 2021/2022</vt:lpstr>
      <vt:lpstr>Organizace školního roku 2021/2022</vt:lpstr>
      <vt:lpstr>ADAPTAČNÍ KURZ třídy </vt:lpstr>
      <vt:lpstr>        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Gymnázium, Střední pedagogická škola, Obchodní akademie a jazyková škola s právem státní jazykové zkoušky</dc:title>
  <dc:creator>User</dc:creator>
  <cp:lastModifiedBy>Barnetová Eva</cp:lastModifiedBy>
  <cp:revision>118</cp:revision>
  <cp:lastPrinted>2021-08-26T12:51:52Z</cp:lastPrinted>
  <dcterms:created xsi:type="dcterms:W3CDTF">2013-06-16T21:04:19Z</dcterms:created>
  <dcterms:modified xsi:type="dcterms:W3CDTF">2021-08-27T09:07:18Z</dcterms:modified>
</cp:coreProperties>
</file>