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handoutMasterIdLst>
    <p:handoutMasterId r:id="rId29"/>
  </p:handoutMasterIdLst>
  <p:sldIdLst>
    <p:sldId id="256" r:id="rId2"/>
    <p:sldId id="257" r:id="rId3"/>
    <p:sldId id="278" r:id="rId4"/>
    <p:sldId id="258" r:id="rId5"/>
    <p:sldId id="259" r:id="rId6"/>
    <p:sldId id="280" r:id="rId7"/>
    <p:sldId id="285" r:id="rId8"/>
    <p:sldId id="282" r:id="rId9"/>
    <p:sldId id="260" r:id="rId10"/>
    <p:sldId id="262" r:id="rId11"/>
    <p:sldId id="263" r:id="rId12"/>
    <p:sldId id="265" r:id="rId13"/>
    <p:sldId id="290" r:id="rId14"/>
    <p:sldId id="288" r:id="rId15"/>
    <p:sldId id="289" r:id="rId16"/>
    <p:sldId id="269" r:id="rId17"/>
    <p:sldId id="270" r:id="rId18"/>
    <p:sldId id="271" r:id="rId19"/>
    <p:sldId id="272" r:id="rId20"/>
    <p:sldId id="286" r:id="rId21"/>
    <p:sldId id="291" r:id="rId22"/>
    <p:sldId id="287" r:id="rId23"/>
    <p:sldId id="273" r:id="rId24"/>
    <p:sldId id="274" r:id="rId25"/>
    <p:sldId id="277" r:id="rId26"/>
    <p:sldId id="276" r:id="rId27"/>
    <p:sldId id="27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23C0CA-26F8-185B-7E57-89C414C982A6}" v="56" dt="2021-08-26T11:03:55.139"/>
    <p1510:client id="{EA0461E4-6C12-4535-BD9A-3873BC420BB9}" v="8" dt="2021-08-26T09:54:46.609"/>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Suchá" userId="S::sucha@gpoa.cz::8ff822c9-c225-4d62-ac31-ccd09ec2c518" providerId="AD" clId="Web-{EA0461E4-6C12-4535-BD9A-3873BC420BB9}"/>
    <pc:docChg chg="modSld">
      <pc:chgData name="Eva Suchá" userId="S::sucha@gpoa.cz::8ff822c9-c225-4d62-ac31-ccd09ec2c518" providerId="AD" clId="Web-{EA0461E4-6C12-4535-BD9A-3873BC420BB9}" dt="2021-08-26T09:54:46.609" v="3" actId="20577"/>
      <pc:docMkLst>
        <pc:docMk/>
      </pc:docMkLst>
      <pc:sldChg chg="modSp">
        <pc:chgData name="Eva Suchá" userId="S::sucha@gpoa.cz::8ff822c9-c225-4d62-ac31-ccd09ec2c518" providerId="AD" clId="Web-{EA0461E4-6C12-4535-BD9A-3873BC420BB9}" dt="2021-08-26T09:54:46.609" v="3" actId="20577"/>
        <pc:sldMkLst>
          <pc:docMk/>
          <pc:sldMk cId="2360027041" sldId="276"/>
        </pc:sldMkLst>
        <pc:spChg chg="mod">
          <ac:chgData name="Eva Suchá" userId="S::sucha@gpoa.cz::8ff822c9-c225-4d62-ac31-ccd09ec2c518" providerId="AD" clId="Web-{EA0461E4-6C12-4535-BD9A-3873BC420BB9}" dt="2021-08-26T09:54:46.609" v="3" actId="20577"/>
          <ac:spMkLst>
            <pc:docMk/>
            <pc:sldMk cId="2360027041" sldId="276"/>
            <ac:spMk id="4" creationId="{00000000-0000-0000-0000-000000000000}"/>
          </ac:spMkLst>
        </pc:spChg>
      </pc:sldChg>
    </pc:docChg>
  </pc:docChgLst>
  <pc:docChgLst>
    <pc:chgData name="Eva Suchá" userId="S::sucha@gpoa.cz::8ff822c9-c225-4d62-ac31-ccd09ec2c518" providerId="AD" clId="Web-{3F23C0CA-26F8-185B-7E57-89C414C982A6}"/>
    <pc:docChg chg="modSld">
      <pc:chgData name="Eva Suchá" userId="S::sucha@gpoa.cz::8ff822c9-c225-4d62-ac31-ccd09ec2c518" providerId="AD" clId="Web-{3F23C0CA-26F8-185B-7E57-89C414C982A6}" dt="2021-08-26T11:03:55.139" v="26" actId="20577"/>
      <pc:docMkLst>
        <pc:docMk/>
      </pc:docMkLst>
      <pc:sldChg chg="modSp">
        <pc:chgData name="Eva Suchá" userId="S::sucha@gpoa.cz::8ff822c9-c225-4d62-ac31-ccd09ec2c518" providerId="AD" clId="Web-{3F23C0CA-26F8-185B-7E57-89C414C982A6}" dt="2021-08-26T10:54:22.548" v="12" actId="20577"/>
        <pc:sldMkLst>
          <pc:docMk/>
          <pc:sldMk cId="0" sldId="271"/>
        </pc:sldMkLst>
        <pc:spChg chg="mod">
          <ac:chgData name="Eva Suchá" userId="S::sucha@gpoa.cz::8ff822c9-c225-4d62-ac31-ccd09ec2c518" providerId="AD" clId="Web-{3F23C0CA-26F8-185B-7E57-89C414C982A6}" dt="2021-08-26T10:54:22.548" v="12" actId="20577"/>
          <ac:spMkLst>
            <pc:docMk/>
            <pc:sldMk cId="0" sldId="271"/>
            <ac:spMk id="3" creationId="{00000000-0000-0000-0000-000000000000}"/>
          </ac:spMkLst>
        </pc:spChg>
      </pc:sldChg>
      <pc:sldChg chg="modSp">
        <pc:chgData name="Eva Suchá" userId="S::sucha@gpoa.cz::8ff822c9-c225-4d62-ac31-ccd09ec2c518" providerId="AD" clId="Web-{3F23C0CA-26F8-185B-7E57-89C414C982A6}" dt="2021-08-26T10:54:34.298" v="14" actId="20577"/>
        <pc:sldMkLst>
          <pc:docMk/>
          <pc:sldMk cId="0" sldId="272"/>
        </pc:sldMkLst>
        <pc:spChg chg="mod">
          <ac:chgData name="Eva Suchá" userId="S::sucha@gpoa.cz::8ff822c9-c225-4d62-ac31-ccd09ec2c518" providerId="AD" clId="Web-{3F23C0CA-26F8-185B-7E57-89C414C982A6}" dt="2021-08-26T10:54:34.298" v="14" actId="20577"/>
          <ac:spMkLst>
            <pc:docMk/>
            <pc:sldMk cId="0" sldId="272"/>
            <ac:spMk id="3" creationId="{00000000-0000-0000-0000-000000000000}"/>
          </ac:spMkLst>
        </pc:spChg>
      </pc:sldChg>
      <pc:sldChg chg="modSp">
        <pc:chgData name="Eva Suchá" userId="S::sucha@gpoa.cz::8ff822c9-c225-4d62-ac31-ccd09ec2c518" providerId="AD" clId="Web-{3F23C0CA-26F8-185B-7E57-89C414C982A6}" dt="2021-08-26T11:03:55.139" v="26" actId="20577"/>
        <pc:sldMkLst>
          <pc:docMk/>
          <pc:sldMk cId="2360027041" sldId="276"/>
        </pc:sldMkLst>
        <pc:spChg chg="mod">
          <ac:chgData name="Eva Suchá" userId="S::sucha@gpoa.cz::8ff822c9-c225-4d62-ac31-ccd09ec2c518" providerId="AD" clId="Web-{3F23C0CA-26F8-185B-7E57-89C414C982A6}" dt="2021-08-26T11:03:55.139" v="26" actId="20577"/>
          <ac:spMkLst>
            <pc:docMk/>
            <pc:sldMk cId="2360027041" sldId="276"/>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688FE5-9CDA-448B-B7AD-0048148B6B63}" type="datetimeFigureOut">
              <a:rPr lang="cs-CZ" smtClean="0"/>
              <a:t>26. 8. 2021</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5C1360-EA81-4913-AEBB-822A4602CF47}" type="slidenum">
              <a:rPr lang="cs-CZ" smtClean="0"/>
              <a:t>‹#›</a:t>
            </a:fld>
            <a:endParaRPr lang="cs-CZ"/>
          </a:p>
        </p:txBody>
      </p:sp>
    </p:spTree>
    <p:extLst>
      <p:ext uri="{BB962C8B-B14F-4D97-AF65-F5344CB8AC3E}">
        <p14:creationId xmlns:p14="http://schemas.microsoft.com/office/powerpoint/2010/main" val="15338537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cs-CZ"/>
              <a:t>Kliknutím lze upravit styl.</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A0ED2B28-F622-45FE-B48E-D92A3CD1A9A3}" type="datetimeFigureOut">
              <a:rPr lang="cs-CZ" smtClean="0"/>
              <a:pPr/>
              <a:t>26. 8. 2021</a:t>
            </a:fld>
            <a:endParaRPr lang="cs-CZ"/>
          </a:p>
        </p:txBody>
      </p:sp>
      <p:sp>
        <p:nvSpPr>
          <p:cNvPr id="5" name="Footer Placeholder 4"/>
          <p:cNvSpPr>
            <a:spLocks noGrp="1"/>
          </p:cNvSpPr>
          <p:nvPr>
            <p:ph type="ftr" sz="quarter" idx="11"/>
          </p:nvPr>
        </p:nvSpPr>
        <p:spPr>
          <a:xfrm>
            <a:off x="812805" y="6272785"/>
            <a:ext cx="4745736" cy="365125"/>
          </a:xfrm>
        </p:spPr>
        <p:txBody>
          <a:bodyPr/>
          <a:lstStyle/>
          <a:p>
            <a:endParaRPr lang="cs-CZ"/>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978E8821-78BE-4560-971D-A1482C2A3A22}" type="slidenum">
              <a:rPr lang="cs-CZ" smtClean="0"/>
              <a:pPr/>
              <a:t>‹#›</a:t>
            </a:fld>
            <a:endParaRPr lang="cs-CZ"/>
          </a:p>
        </p:txBody>
      </p:sp>
    </p:spTree>
    <p:extLst>
      <p:ext uri="{BB962C8B-B14F-4D97-AF65-F5344CB8AC3E}">
        <p14:creationId xmlns:p14="http://schemas.microsoft.com/office/powerpoint/2010/main" val="211517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A0ED2B28-F622-45FE-B48E-D92A3CD1A9A3}" type="datetimeFigureOut">
              <a:rPr lang="cs-CZ" smtClean="0"/>
              <a:pPr/>
              <a:t>26. 8. 2021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78E8821-78BE-4560-971D-A1482C2A3A22}" type="slidenum">
              <a:rPr lang="cs-CZ" smtClean="0"/>
              <a:pPr/>
              <a:t>‹#›</a:t>
            </a:fld>
            <a:endParaRPr lang="cs-CZ"/>
          </a:p>
        </p:txBody>
      </p:sp>
    </p:spTree>
    <p:extLst>
      <p:ext uri="{BB962C8B-B14F-4D97-AF65-F5344CB8AC3E}">
        <p14:creationId xmlns:p14="http://schemas.microsoft.com/office/powerpoint/2010/main" val="25522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cs-CZ"/>
              <a:t>Kliknutím lze upravit styl.</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A0ED2B28-F622-45FE-B48E-D92A3CD1A9A3}" type="datetimeFigureOut">
              <a:rPr lang="cs-CZ" smtClean="0"/>
              <a:pPr/>
              <a:t>26. 8. 2021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78E8821-78BE-4560-971D-A1482C2A3A22}" type="slidenum">
              <a:rPr lang="cs-CZ" smtClean="0"/>
              <a:pPr/>
              <a:t>‹#›</a:t>
            </a:fld>
            <a:endParaRPr lang="cs-CZ"/>
          </a:p>
        </p:txBody>
      </p:sp>
    </p:spTree>
    <p:extLst>
      <p:ext uri="{BB962C8B-B14F-4D97-AF65-F5344CB8AC3E}">
        <p14:creationId xmlns:p14="http://schemas.microsoft.com/office/powerpoint/2010/main" val="258542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A0ED2B28-F622-45FE-B48E-D92A3CD1A9A3}" type="datetimeFigureOut">
              <a:rPr lang="cs-CZ" smtClean="0"/>
              <a:pPr/>
              <a:t>26. 8. 2021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78E8821-78BE-4560-971D-A1482C2A3A22}" type="slidenum">
              <a:rPr lang="cs-CZ" smtClean="0"/>
              <a:pPr/>
              <a:t>‹#›</a:t>
            </a:fld>
            <a:endParaRPr lang="cs-CZ"/>
          </a:p>
        </p:txBody>
      </p:sp>
    </p:spTree>
    <p:extLst>
      <p:ext uri="{BB962C8B-B14F-4D97-AF65-F5344CB8AC3E}">
        <p14:creationId xmlns:p14="http://schemas.microsoft.com/office/powerpoint/2010/main" val="117836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cs-CZ"/>
              <a:t>Kliknutím lze upravit styl.</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A0ED2B28-F622-45FE-B48E-D92A3CD1A9A3}" type="datetimeFigureOut">
              <a:rPr lang="cs-CZ" smtClean="0"/>
              <a:pPr/>
              <a:t>26. 8. 2021</a:t>
            </a:fld>
            <a:endParaRPr lang="cs-CZ"/>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cs-CZ"/>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978E8821-78BE-4560-971D-A1482C2A3A22}" type="slidenum">
              <a:rPr lang="cs-CZ" smtClean="0"/>
              <a:pPr/>
              <a:t>‹#›</a:t>
            </a:fld>
            <a:endParaRPr lang="cs-CZ"/>
          </a:p>
        </p:txBody>
      </p:sp>
    </p:spTree>
    <p:extLst>
      <p:ext uri="{BB962C8B-B14F-4D97-AF65-F5344CB8AC3E}">
        <p14:creationId xmlns:p14="http://schemas.microsoft.com/office/powerpoint/2010/main" val="134960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0ED2B28-F622-45FE-B48E-D92A3CD1A9A3}" type="datetimeFigureOut">
              <a:rPr lang="cs-CZ" smtClean="0"/>
              <a:pPr/>
              <a:t>26. 8. 2021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78E8821-78BE-4560-971D-A1482C2A3A22}" type="slidenum">
              <a:rPr lang="cs-CZ" smtClean="0"/>
              <a:pPr/>
              <a:t>‹#›</a:t>
            </a:fld>
            <a:endParaRPr lang="cs-CZ"/>
          </a:p>
        </p:txBody>
      </p:sp>
    </p:spTree>
    <p:extLst>
      <p:ext uri="{BB962C8B-B14F-4D97-AF65-F5344CB8AC3E}">
        <p14:creationId xmlns:p14="http://schemas.microsoft.com/office/powerpoint/2010/main" val="147773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A0ED2B28-F622-45FE-B48E-D92A3CD1A9A3}" type="datetimeFigureOut">
              <a:rPr lang="cs-CZ" smtClean="0"/>
              <a:pPr/>
              <a:t>26. 8. 2021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78E8821-78BE-4560-971D-A1482C2A3A22}" type="slidenum">
              <a:rPr lang="cs-CZ" smtClean="0"/>
              <a:pPr/>
              <a:t>‹#›</a:t>
            </a:fld>
            <a:endParaRPr lang="cs-CZ"/>
          </a:p>
        </p:txBody>
      </p:sp>
    </p:spTree>
    <p:extLst>
      <p:ext uri="{BB962C8B-B14F-4D97-AF65-F5344CB8AC3E}">
        <p14:creationId xmlns:p14="http://schemas.microsoft.com/office/powerpoint/2010/main" val="986985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A0ED2B28-F622-45FE-B48E-D92A3CD1A9A3}" type="datetimeFigureOut">
              <a:rPr lang="cs-CZ" smtClean="0"/>
              <a:pPr/>
              <a:t>26. 8. 2021</a:t>
            </a:fld>
            <a:endParaRPr lang="cs-CZ"/>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cs-CZ"/>
          </a:p>
        </p:txBody>
      </p:sp>
      <p:sp>
        <p:nvSpPr>
          <p:cNvPr id="5" name="Slide Number Placeholder 4"/>
          <p:cNvSpPr>
            <a:spLocks noGrp="1"/>
          </p:cNvSpPr>
          <p:nvPr>
            <p:ph type="sldNum" sz="quarter" idx="12"/>
          </p:nvPr>
        </p:nvSpPr>
        <p:spPr/>
        <p:txBody>
          <a:bodyPr/>
          <a:lstStyle/>
          <a:p>
            <a:fld id="{978E8821-78BE-4560-971D-A1482C2A3A22}" type="slidenum">
              <a:rPr lang="cs-CZ" smtClean="0"/>
              <a:pPr/>
              <a:t>‹#›</a:t>
            </a:fld>
            <a:endParaRPr lang="cs-CZ"/>
          </a:p>
        </p:txBody>
      </p:sp>
    </p:spTree>
    <p:extLst>
      <p:ext uri="{BB962C8B-B14F-4D97-AF65-F5344CB8AC3E}">
        <p14:creationId xmlns:p14="http://schemas.microsoft.com/office/powerpoint/2010/main" val="388631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D2B28-F622-45FE-B48E-D92A3CD1A9A3}" type="datetimeFigureOut">
              <a:rPr lang="cs-CZ" smtClean="0"/>
              <a:pPr/>
              <a:t>26. 8. 2021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78E8821-78BE-4560-971D-A1482C2A3A22}" type="slidenum">
              <a:rPr lang="cs-CZ" smtClean="0"/>
              <a:pPr/>
              <a:t>‹#›</a:t>
            </a:fld>
            <a:endParaRPr lang="cs-CZ"/>
          </a:p>
        </p:txBody>
      </p:sp>
    </p:spTree>
    <p:extLst>
      <p:ext uri="{BB962C8B-B14F-4D97-AF65-F5344CB8AC3E}">
        <p14:creationId xmlns:p14="http://schemas.microsoft.com/office/powerpoint/2010/main" val="208906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cs-CZ"/>
              <a:t>Kliknutím lze upravit styl.</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A0ED2B28-F622-45FE-B48E-D92A3CD1A9A3}" type="datetimeFigureOut">
              <a:rPr lang="cs-CZ" smtClean="0"/>
              <a:pPr/>
              <a:t>26. 8. 2021</a:t>
            </a:fld>
            <a:endParaRPr lang="cs-CZ"/>
          </a:p>
        </p:txBody>
      </p:sp>
      <p:sp>
        <p:nvSpPr>
          <p:cNvPr id="10" name="Footer Placeholder 9"/>
          <p:cNvSpPr>
            <a:spLocks noGrp="1"/>
          </p:cNvSpPr>
          <p:nvPr>
            <p:ph type="ftr" sz="quarter" idx="11"/>
          </p:nvPr>
        </p:nvSpPr>
        <p:spPr/>
        <p:txBody>
          <a:bodyPr/>
          <a:lstStyle/>
          <a:p>
            <a:endParaRPr lang="cs-CZ"/>
          </a:p>
        </p:txBody>
      </p:sp>
      <p:sp>
        <p:nvSpPr>
          <p:cNvPr id="11" name="Slide Number Placeholder 10"/>
          <p:cNvSpPr>
            <a:spLocks noGrp="1"/>
          </p:cNvSpPr>
          <p:nvPr>
            <p:ph type="sldNum" sz="quarter" idx="12"/>
          </p:nvPr>
        </p:nvSpPr>
        <p:spPr/>
        <p:txBody>
          <a:bodyPr/>
          <a:lstStyle/>
          <a:p>
            <a:fld id="{978E8821-78BE-4560-971D-A1482C2A3A22}" type="slidenum">
              <a:rPr lang="cs-CZ" smtClean="0"/>
              <a:pPr/>
              <a:t>‹#›</a:t>
            </a:fld>
            <a:endParaRPr lang="cs-CZ"/>
          </a:p>
        </p:txBody>
      </p:sp>
    </p:spTree>
    <p:extLst>
      <p:ext uri="{BB962C8B-B14F-4D97-AF65-F5344CB8AC3E}">
        <p14:creationId xmlns:p14="http://schemas.microsoft.com/office/powerpoint/2010/main" val="322315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A0ED2B28-F622-45FE-B48E-D92A3CD1A9A3}" type="datetimeFigureOut">
              <a:rPr lang="cs-CZ" smtClean="0"/>
              <a:pPr/>
              <a:t>26. 8. 2021</a:t>
            </a:fld>
            <a:endParaRPr lang="cs-CZ"/>
          </a:p>
        </p:txBody>
      </p:sp>
      <p:sp>
        <p:nvSpPr>
          <p:cNvPr id="10" name="Slide Number Placeholder 9"/>
          <p:cNvSpPr>
            <a:spLocks noGrp="1"/>
          </p:cNvSpPr>
          <p:nvPr>
            <p:ph type="sldNum" sz="quarter" idx="12"/>
          </p:nvPr>
        </p:nvSpPr>
        <p:spPr/>
        <p:txBody>
          <a:bodyPr/>
          <a:lstStyle/>
          <a:p>
            <a:fld id="{978E8821-78BE-4560-971D-A1482C2A3A22}" type="slidenum">
              <a:rPr lang="cs-CZ" smtClean="0"/>
              <a:pPr/>
              <a:t>‹#›</a:t>
            </a:fld>
            <a:endParaRPr lang="cs-CZ"/>
          </a:p>
        </p:txBody>
      </p:sp>
    </p:spTree>
    <p:extLst>
      <p:ext uri="{BB962C8B-B14F-4D97-AF65-F5344CB8AC3E}">
        <p14:creationId xmlns:p14="http://schemas.microsoft.com/office/powerpoint/2010/main" val="251084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A0ED2B28-F622-45FE-B48E-D92A3CD1A9A3}" type="datetimeFigureOut">
              <a:rPr lang="cs-CZ" smtClean="0"/>
              <a:pPr/>
              <a:t>26. 8. 2021</a:t>
            </a:fld>
            <a:endParaRPr lang="cs-CZ"/>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cs-CZ"/>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978E8821-78BE-4560-971D-A1482C2A3A22}" type="slidenum">
              <a:rPr lang="cs-CZ" smtClean="0"/>
              <a:pPr/>
              <a:t>‹#›</a:t>
            </a:fld>
            <a:endParaRPr lang="cs-CZ"/>
          </a:p>
        </p:txBody>
      </p:sp>
    </p:spTree>
    <p:extLst>
      <p:ext uri="{BB962C8B-B14F-4D97-AF65-F5344CB8AC3E}">
        <p14:creationId xmlns:p14="http://schemas.microsoft.com/office/powerpoint/2010/main" val="227473617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trava.cz/Strava/Stravnik/Prihlaseni?zarizeni=020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strava.cz/"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gpoa.cz/"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gpoa.cz/"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13284" y="3068960"/>
            <a:ext cx="6323012" cy="3384376"/>
          </a:xfrm>
        </p:spPr>
        <p:txBody>
          <a:bodyPr>
            <a:noAutofit/>
          </a:bodyPr>
          <a:lstStyle/>
          <a:p>
            <a:pPr algn="ctr"/>
            <a:r>
              <a:rPr lang="cs-CZ" sz="3200" b="1" dirty="0"/>
              <a:t>Gymnázium, Střední pedagogická škola, Obchodní akademie a jazyková škola </a:t>
            </a:r>
            <a:br>
              <a:rPr lang="cs-CZ" sz="3200" b="1" dirty="0"/>
            </a:br>
            <a:r>
              <a:rPr lang="cs-CZ" sz="3200" b="1" dirty="0"/>
              <a:t>s právem státní jazykové zkoušky</a:t>
            </a:r>
            <a:r>
              <a:rPr lang="cs-CZ" sz="3200" b="1" dirty="0">
                <a:solidFill>
                  <a:schemeClr val="bg1"/>
                </a:solidFill>
              </a:rPr>
              <a:t>,</a:t>
            </a:r>
            <a:r>
              <a:rPr lang="cs-CZ" sz="3200" b="1" dirty="0"/>
              <a:t/>
            </a:r>
            <a:br>
              <a:rPr lang="cs-CZ" sz="3200" b="1" dirty="0"/>
            </a:br>
            <a:r>
              <a:rPr lang="cs-CZ" sz="3200" b="1" dirty="0"/>
              <a:t>příspěvková organizace</a:t>
            </a:r>
            <a:br>
              <a:rPr lang="cs-CZ" sz="3200" b="1" dirty="0"/>
            </a:br>
            <a:endParaRPr lang="cs-CZ" sz="3200" dirty="0"/>
          </a:p>
        </p:txBody>
      </p:sp>
      <p:pic>
        <p:nvPicPr>
          <p:cNvPr id="1026" name="Picture 2" descr="C:\Documents and Settings\zastupcegym\Plocha\logo.png"/>
          <p:cNvPicPr>
            <a:picLocks noChangeAspect="1" noChangeArrowheads="1"/>
          </p:cNvPicPr>
          <p:nvPr/>
        </p:nvPicPr>
        <p:blipFill>
          <a:blip r:embed="rId2" cstate="print"/>
          <a:srcRect r="21815"/>
          <a:stretch>
            <a:fillRect/>
          </a:stretch>
        </p:blipFill>
        <p:spPr bwMode="auto">
          <a:xfrm>
            <a:off x="1187624" y="260648"/>
            <a:ext cx="6768752" cy="223224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Stravování </a:t>
            </a:r>
          </a:p>
        </p:txBody>
      </p:sp>
      <p:pic>
        <p:nvPicPr>
          <p:cNvPr id="1026" name="Picture 2" descr="C:\Documents and Settings\zastupcegym\Plocha\jidelna01.jpg"/>
          <p:cNvPicPr>
            <a:picLocks noGrp="1" noChangeAspect="1" noChangeArrowheads="1"/>
          </p:cNvPicPr>
          <p:nvPr>
            <p:ph idx="1"/>
          </p:nvPr>
        </p:nvPicPr>
        <p:blipFill>
          <a:blip r:embed="rId2" cstate="print"/>
          <a:stretch>
            <a:fillRect/>
          </a:stretch>
        </p:blipFill>
        <p:spPr bwMode="auto">
          <a:xfrm>
            <a:off x="1871133" y="2120900"/>
            <a:ext cx="5401733" cy="40513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Stravování </a:t>
            </a:r>
          </a:p>
        </p:txBody>
      </p:sp>
      <p:pic>
        <p:nvPicPr>
          <p:cNvPr id="2050" name="Picture 2" descr="C:\Documents and Settings\zastupcegym\Plocha\jidelna09.jpg"/>
          <p:cNvPicPr>
            <a:picLocks noGrp="1" noChangeAspect="1" noChangeArrowheads="1"/>
          </p:cNvPicPr>
          <p:nvPr>
            <p:ph idx="1"/>
          </p:nvPr>
        </p:nvPicPr>
        <p:blipFill>
          <a:blip r:embed="rId2" cstate="print"/>
          <a:stretch>
            <a:fillRect/>
          </a:stretch>
        </p:blipFill>
        <p:spPr bwMode="auto">
          <a:xfrm>
            <a:off x="1871133" y="2120900"/>
            <a:ext cx="5401733" cy="40513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188640"/>
            <a:ext cx="7772400" cy="1609344"/>
          </a:xfrm>
        </p:spPr>
        <p:txBody>
          <a:bodyPr/>
          <a:lstStyle/>
          <a:p>
            <a:r>
              <a:rPr lang="cs-CZ" dirty="0"/>
              <a:t>Stravování </a:t>
            </a:r>
          </a:p>
        </p:txBody>
      </p:sp>
      <p:sp>
        <p:nvSpPr>
          <p:cNvPr id="3" name="Zástupný symbol pro obsah 2"/>
          <p:cNvSpPr>
            <a:spLocks noGrp="1"/>
          </p:cNvSpPr>
          <p:nvPr>
            <p:ph idx="1"/>
          </p:nvPr>
        </p:nvSpPr>
        <p:spPr>
          <a:xfrm>
            <a:off x="857251" y="1484784"/>
            <a:ext cx="7404653" cy="5112568"/>
          </a:xfrm>
        </p:spPr>
        <p:txBody>
          <a:bodyPr>
            <a:noAutofit/>
          </a:bodyPr>
          <a:lstStyle/>
          <a:p>
            <a:pPr>
              <a:spcAft>
                <a:spcPts val="1200"/>
              </a:spcAft>
            </a:pPr>
            <a:r>
              <a:rPr lang="cs-CZ" u="sng" dirty="0"/>
              <a:t>ŠKOLNÍ JÍDELNA</a:t>
            </a:r>
            <a:endParaRPr lang="cs-CZ" b="1" u="sng" dirty="0">
              <a:solidFill>
                <a:srgbClr val="FF0000"/>
              </a:solidFill>
            </a:endParaRPr>
          </a:p>
          <a:p>
            <a:pPr>
              <a:spcAft>
                <a:spcPts val="1200"/>
              </a:spcAft>
            </a:pPr>
            <a:r>
              <a:rPr lang="cs-CZ" dirty="0"/>
              <a:t>vchod z ulice Mládeže </a:t>
            </a:r>
          </a:p>
          <a:p>
            <a:pPr>
              <a:buFont typeface="Times New Roman" pitchFamily="18" charset="0"/>
              <a:buChar char="-"/>
            </a:pPr>
            <a:r>
              <a:rPr lang="cs-CZ" dirty="0"/>
              <a:t>kancelář v budově Domova mládeže (Alšova ulice 16)</a:t>
            </a:r>
          </a:p>
          <a:p>
            <a:pPr>
              <a:buFont typeface="Times New Roman" pitchFamily="18" charset="0"/>
              <a:buChar char="-"/>
            </a:pPr>
            <a:r>
              <a:rPr lang="cs-CZ" b="1" dirty="0"/>
              <a:t>tel: 702 170 080</a:t>
            </a:r>
          </a:p>
          <a:p>
            <a:pPr>
              <a:buFont typeface="Times New Roman" pitchFamily="18" charset="0"/>
              <a:buChar char="-"/>
            </a:pPr>
            <a:r>
              <a:rPr lang="cs-CZ" dirty="0"/>
              <a:t>cena obědů: žáci </a:t>
            </a:r>
            <a:r>
              <a:rPr lang="cs-CZ" dirty="0">
                <a:solidFill>
                  <a:srgbClr val="00B0F0"/>
                </a:solidFill>
              </a:rPr>
              <a:t>do 15 let</a:t>
            </a:r>
            <a:r>
              <a:rPr lang="cs-CZ" dirty="0"/>
              <a:t>= </a:t>
            </a:r>
            <a:r>
              <a:rPr lang="cs-CZ" b="1" dirty="0">
                <a:solidFill>
                  <a:srgbClr val="FF0000"/>
                </a:solidFill>
              </a:rPr>
              <a:t>27</a:t>
            </a:r>
            <a:r>
              <a:rPr lang="cs-CZ" dirty="0"/>
              <a:t>,- a </a:t>
            </a:r>
            <a:r>
              <a:rPr lang="cs-CZ" dirty="0">
                <a:solidFill>
                  <a:srgbClr val="00B0F0"/>
                </a:solidFill>
              </a:rPr>
              <a:t>žáci nad 15 let </a:t>
            </a:r>
            <a:r>
              <a:rPr lang="cs-CZ" dirty="0"/>
              <a:t>= </a:t>
            </a:r>
            <a:r>
              <a:rPr lang="cs-CZ" b="1" dirty="0">
                <a:solidFill>
                  <a:srgbClr val="FF0000"/>
                </a:solidFill>
              </a:rPr>
              <a:t>29,</a:t>
            </a:r>
            <a:r>
              <a:rPr lang="cs-CZ" dirty="0"/>
              <a:t>-</a:t>
            </a:r>
          </a:p>
          <a:p>
            <a:pPr>
              <a:buFont typeface="Times New Roman" pitchFamily="18" charset="0"/>
              <a:buChar char="-"/>
            </a:pPr>
            <a:r>
              <a:rPr lang="cs-CZ" dirty="0"/>
              <a:t>možnost výběru ze dvou jídel – </a:t>
            </a:r>
            <a:r>
              <a:rPr lang="cs-CZ" dirty="0">
                <a:solidFill>
                  <a:srgbClr val="00B0F0"/>
                </a:solidFill>
              </a:rPr>
              <a:t>elektronické objednávky</a:t>
            </a:r>
          </a:p>
          <a:p>
            <a:pPr>
              <a:buFont typeface="Times New Roman" pitchFamily="18" charset="0"/>
              <a:buChar char="-"/>
            </a:pPr>
            <a:r>
              <a:rPr lang="cs-CZ" b="1" dirty="0">
                <a:solidFill>
                  <a:srgbClr val="FF0000"/>
                </a:solidFill>
              </a:rPr>
              <a:t>přihláška, inkaso (podpis ZZ), viz.  www.gpoa.cz</a:t>
            </a:r>
          </a:p>
          <a:p>
            <a:pPr>
              <a:buFontTx/>
              <a:buChar char="-"/>
            </a:pPr>
            <a:r>
              <a:rPr lang="cs-CZ" dirty="0"/>
              <a:t>poslední srpnový týden</a:t>
            </a:r>
          </a:p>
          <a:p>
            <a:pPr>
              <a:buFontTx/>
              <a:buChar char="-"/>
            </a:pPr>
            <a:r>
              <a:rPr lang="cs-CZ" b="1" dirty="0">
                <a:solidFill>
                  <a:srgbClr val="FF0000"/>
                </a:solidFill>
              </a:rPr>
              <a:t>zakoupení čipu </a:t>
            </a:r>
            <a:r>
              <a:rPr lang="cs-CZ" dirty="0"/>
              <a:t>(</a:t>
            </a:r>
            <a:r>
              <a:rPr lang="cs-CZ" b="1" dirty="0">
                <a:solidFill>
                  <a:srgbClr val="FF0000"/>
                </a:solidFill>
              </a:rPr>
              <a:t>30,-</a:t>
            </a:r>
            <a:r>
              <a:rPr lang="cs-CZ" dirty="0"/>
              <a:t> ; třídní učitelé předají žákům při zahájení vyučování)</a:t>
            </a:r>
          </a:p>
          <a:p>
            <a:pPr marL="0" indent="0">
              <a:buNone/>
            </a:pPr>
            <a:endParaRPr lang="cs-CZ"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Elektronické objednávky: </a:t>
            </a:r>
            <a:br>
              <a:rPr lang="cs-CZ" dirty="0"/>
            </a:br>
            <a:endParaRPr lang="cs-CZ" dirty="0"/>
          </a:p>
        </p:txBody>
      </p:sp>
      <p:sp>
        <p:nvSpPr>
          <p:cNvPr id="3" name="Zástupný symbol pro obsah 2"/>
          <p:cNvSpPr>
            <a:spLocks noGrp="1"/>
          </p:cNvSpPr>
          <p:nvPr>
            <p:ph idx="1"/>
          </p:nvPr>
        </p:nvSpPr>
        <p:spPr>
          <a:xfrm>
            <a:off x="685800" y="1556792"/>
            <a:ext cx="7772400" cy="4050792"/>
          </a:xfrm>
        </p:spPr>
        <p:txBody>
          <a:bodyPr>
            <a:normAutofit/>
          </a:bodyPr>
          <a:lstStyle/>
          <a:p>
            <a:r>
              <a:rPr lang="cs-CZ" sz="1400" dirty="0">
                <a:hlinkClick r:id="rId2"/>
              </a:rPr>
              <a:t>https://www.strava.cz/Strava/Stravnik/Prihlaseni?zarizeni=0202</a:t>
            </a:r>
            <a:r>
              <a:rPr lang="cs-CZ" sz="1400" dirty="0"/>
              <a:t> </a:t>
            </a:r>
          </a:p>
        </p:txBody>
      </p:sp>
      <p:pic>
        <p:nvPicPr>
          <p:cNvPr id="4" name="Obrázek 3"/>
          <p:cNvPicPr>
            <a:picLocks noChangeAspect="1"/>
          </p:cNvPicPr>
          <p:nvPr/>
        </p:nvPicPr>
        <p:blipFill>
          <a:blip r:embed="rId3"/>
          <a:stretch>
            <a:fillRect/>
          </a:stretch>
        </p:blipFill>
        <p:spPr>
          <a:xfrm>
            <a:off x="685800" y="1988840"/>
            <a:ext cx="7990856" cy="4494857"/>
          </a:xfrm>
          <a:prstGeom prst="rect">
            <a:avLst/>
          </a:prstGeom>
        </p:spPr>
      </p:pic>
    </p:spTree>
    <p:extLst>
      <p:ext uri="{BB962C8B-B14F-4D97-AF65-F5344CB8AC3E}">
        <p14:creationId xmlns:p14="http://schemas.microsoft.com/office/powerpoint/2010/main" val="2026235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Odhlašování stravy</a:t>
            </a:r>
          </a:p>
        </p:txBody>
      </p:sp>
      <p:sp>
        <p:nvSpPr>
          <p:cNvPr id="3" name="Zástupný symbol pro obsah 2"/>
          <p:cNvSpPr>
            <a:spLocks noGrp="1"/>
          </p:cNvSpPr>
          <p:nvPr>
            <p:ph idx="1"/>
          </p:nvPr>
        </p:nvSpPr>
        <p:spPr/>
        <p:txBody>
          <a:bodyPr>
            <a:normAutofit/>
          </a:bodyPr>
          <a:lstStyle/>
          <a:p>
            <a:pPr algn="just"/>
            <a:r>
              <a:rPr lang="cs-CZ" b="1" dirty="0"/>
              <a:t>strava se dá přihlásit nebo odhlásit den předem do 8:00 </a:t>
            </a:r>
            <a:r>
              <a:rPr lang="cs-CZ" b="1" dirty="0" err="1"/>
              <a:t>hod.osobně</a:t>
            </a:r>
            <a:r>
              <a:rPr lang="cs-CZ" b="1" dirty="0"/>
              <a:t>, telefonicky, e-mailem a na </a:t>
            </a:r>
            <a:r>
              <a:rPr lang="cs-CZ" b="1" dirty="0">
                <a:hlinkClick r:id="rId2"/>
              </a:rPr>
              <a:t>www.strava.cz</a:t>
            </a:r>
            <a:endParaRPr lang="cs-CZ" b="1" dirty="0"/>
          </a:p>
          <a:p>
            <a:pPr algn="just"/>
            <a:r>
              <a:rPr lang="cs-CZ" b="1" dirty="0"/>
              <a:t>v </a:t>
            </a:r>
            <a:r>
              <a:rPr lang="cs-CZ" b="1" dirty="0">
                <a:solidFill>
                  <a:srgbClr val="FF0000"/>
                </a:solidFill>
              </a:rPr>
              <a:t>případě onemocnění žáka </a:t>
            </a:r>
            <a:r>
              <a:rPr lang="cs-CZ" b="1" dirty="0"/>
              <a:t>je možné odebrat dotovaný oběd do jídlonosiče </a:t>
            </a:r>
            <a:r>
              <a:rPr lang="cs-CZ" b="1" u="sng" dirty="0"/>
              <a:t>pouze první den nemoci</a:t>
            </a:r>
            <a:r>
              <a:rPr lang="cs-CZ" b="1" dirty="0"/>
              <a:t>. Na další dny je nutné žáka ze stravování odhlásit</a:t>
            </a:r>
          </a:p>
          <a:p>
            <a:pPr algn="just"/>
            <a:r>
              <a:rPr lang="cs-CZ" b="1" dirty="0"/>
              <a:t>pokud si rodiče přejí obědy pro nemocného žáka odebírat i v dalších dnech, bude cena obědu zahrnovat kromě finančního normativu na nákup potravin i náklady věcné a mzdové</a:t>
            </a:r>
          </a:p>
          <a:p>
            <a:pPr algn="just"/>
            <a:r>
              <a:rPr lang="cs-CZ" b="1" dirty="0"/>
              <a:t>v souladu se školským zákonem a vyhláškou č. 107/2005 Sb., zajišťuje škola stravování pro žáky </a:t>
            </a:r>
            <a:r>
              <a:rPr lang="cs-CZ" b="1" u="sng" dirty="0"/>
              <a:t>pouze ve dnech jejich pobytu ve škole</a:t>
            </a:r>
          </a:p>
          <a:p>
            <a:pPr algn="just"/>
            <a:endParaRPr lang="cs-CZ" dirty="0"/>
          </a:p>
        </p:txBody>
      </p:sp>
    </p:spTree>
    <p:extLst>
      <p:ext uri="{BB962C8B-B14F-4D97-AF65-F5344CB8AC3E}">
        <p14:creationId xmlns:p14="http://schemas.microsoft.com/office/powerpoint/2010/main" val="2765165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Upozornění</a:t>
            </a:r>
          </a:p>
        </p:txBody>
      </p:sp>
      <p:sp>
        <p:nvSpPr>
          <p:cNvPr id="3" name="Zástupný symbol pro obsah 2"/>
          <p:cNvSpPr>
            <a:spLocks noGrp="1"/>
          </p:cNvSpPr>
          <p:nvPr>
            <p:ph idx="1"/>
          </p:nvPr>
        </p:nvSpPr>
        <p:spPr>
          <a:xfrm>
            <a:off x="857251" y="1772816"/>
            <a:ext cx="7404653" cy="4323184"/>
          </a:xfrm>
        </p:spPr>
        <p:txBody>
          <a:bodyPr>
            <a:normAutofit fontScale="92500" lnSpcReduction="10000"/>
          </a:bodyPr>
          <a:lstStyle/>
          <a:p>
            <a:pPr algn="just"/>
            <a:r>
              <a:rPr lang="cs-CZ" sz="2800" b="1" dirty="0"/>
              <a:t>v případě, že žák odebere stravu </a:t>
            </a:r>
            <a:r>
              <a:rPr lang="cs-CZ" sz="2800" b="1" dirty="0">
                <a:solidFill>
                  <a:srgbClr val="FF0000"/>
                </a:solidFill>
              </a:rPr>
              <a:t>v době nemoci </a:t>
            </a:r>
            <a:r>
              <a:rPr lang="cs-CZ" sz="2800" b="1" dirty="0"/>
              <a:t>nebo nebude odhlášen, stává se mimoškolním strávníkem a </a:t>
            </a:r>
            <a:r>
              <a:rPr lang="cs-CZ" sz="2800" b="1" u="sng" dirty="0">
                <a:solidFill>
                  <a:srgbClr val="FF0000"/>
                </a:solidFill>
              </a:rPr>
              <a:t>je</a:t>
            </a:r>
            <a:r>
              <a:rPr lang="cs-CZ" sz="2800" b="1" u="sng" dirty="0"/>
              <a:t> </a:t>
            </a:r>
            <a:r>
              <a:rPr lang="cs-CZ" sz="2800" b="1" u="sng" dirty="0">
                <a:solidFill>
                  <a:srgbClr val="FF0000"/>
                </a:solidFill>
              </a:rPr>
              <a:t>nutné zaplatit stravné bez dotací v plné výši</a:t>
            </a:r>
            <a:r>
              <a:rPr lang="cs-CZ" sz="2800" b="1" u="sng" dirty="0"/>
              <a:t>, </a:t>
            </a:r>
            <a:r>
              <a:rPr lang="cs-CZ" sz="2800" b="1" dirty="0"/>
              <a:t>včetně režie jako mimoškolní strávník. Veškeré svátky, prázdniny jsou automaticky odhlášeny. Za neodhlášenou a neodebranou stravu se neposkytuje věcná ani finanční náhrada. Při ukončení studia na škole je strávník povinen se odhlásit ze stravování, týká se to zejména platby přes účet</a:t>
            </a:r>
            <a:endParaRPr lang="cs-CZ" sz="2800" dirty="0"/>
          </a:p>
          <a:p>
            <a:endParaRPr lang="cs-CZ" dirty="0"/>
          </a:p>
        </p:txBody>
      </p:sp>
    </p:spTree>
    <p:extLst>
      <p:ext uri="{BB962C8B-B14F-4D97-AF65-F5344CB8AC3E}">
        <p14:creationId xmlns:p14="http://schemas.microsoft.com/office/powerpoint/2010/main" val="117828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Domov mládeže + jídelna</a:t>
            </a:r>
          </a:p>
        </p:txBody>
      </p:sp>
      <p:pic>
        <p:nvPicPr>
          <p:cNvPr id="6146" name="Picture 2" descr="C:\Documents and Settings\zastupcegym\Plocha\dm_alsova%20(7).jpg"/>
          <p:cNvPicPr>
            <a:picLocks noGrp="1" noChangeAspect="1" noChangeArrowheads="1"/>
          </p:cNvPicPr>
          <p:nvPr>
            <p:ph idx="1"/>
          </p:nvPr>
        </p:nvPicPr>
        <p:blipFill>
          <a:blip r:embed="rId2" cstate="print"/>
          <a:stretch>
            <a:fillRect/>
          </a:stretch>
        </p:blipFill>
        <p:spPr bwMode="auto">
          <a:xfrm>
            <a:off x="1871133" y="2120900"/>
            <a:ext cx="5401733" cy="40513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Další služby</a:t>
            </a:r>
          </a:p>
        </p:txBody>
      </p:sp>
      <p:sp>
        <p:nvSpPr>
          <p:cNvPr id="3" name="Zástupný symbol pro obsah 2"/>
          <p:cNvSpPr>
            <a:spLocks noGrp="1"/>
          </p:cNvSpPr>
          <p:nvPr>
            <p:ph idx="1"/>
          </p:nvPr>
        </p:nvSpPr>
        <p:spPr/>
        <p:txBody>
          <a:bodyPr>
            <a:normAutofit/>
          </a:bodyPr>
          <a:lstStyle/>
          <a:p>
            <a:pPr>
              <a:spcBef>
                <a:spcPts val="3000"/>
              </a:spcBef>
            </a:pPr>
            <a:r>
              <a:rPr lang="cs-CZ" sz="3600" dirty="0"/>
              <a:t>možnost občerstvení: </a:t>
            </a:r>
          </a:p>
          <a:p>
            <a:pPr>
              <a:spcBef>
                <a:spcPts val="3000"/>
              </a:spcBef>
            </a:pPr>
            <a:r>
              <a:rPr lang="cs-CZ" sz="3600" dirty="0"/>
              <a:t>bufet ve druhém poschodí v budově školy na ulici </a:t>
            </a:r>
            <a:r>
              <a:rPr lang="cs-CZ" sz="3600" dirty="0" err="1"/>
              <a:t>Pontassievská</a:t>
            </a:r>
            <a:r>
              <a:rPr lang="cs-CZ" sz="3600" dirty="0"/>
              <a:t> 3</a:t>
            </a:r>
          </a:p>
          <a:p>
            <a:pPr>
              <a:spcBef>
                <a:spcPts val="3000"/>
              </a:spcBef>
            </a:pPr>
            <a:r>
              <a:rPr lang="cs-CZ" sz="3600" dirty="0"/>
              <a:t>dále nápojové automaty a automat na drobné občerstvení</a:t>
            </a:r>
          </a:p>
          <a:p>
            <a:endParaRPr lang="cs-CZ"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Základní seznámení </a:t>
            </a:r>
            <a:br>
              <a:rPr lang="cs-CZ" b="1" dirty="0"/>
            </a:br>
            <a:r>
              <a:rPr lang="cs-CZ" b="1" dirty="0"/>
              <a:t>se školním řádem</a:t>
            </a:r>
          </a:p>
        </p:txBody>
      </p:sp>
      <p:sp>
        <p:nvSpPr>
          <p:cNvPr id="3" name="Zástupný symbol pro obsah 2"/>
          <p:cNvSpPr>
            <a:spLocks noGrp="1"/>
          </p:cNvSpPr>
          <p:nvPr>
            <p:ph idx="1"/>
          </p:nvPr>
        </p:nvSpPr>
        <p:spPr/>
        <p:txBody>
          <a:bodyPr vert="horz" lIns="91440" tIns="45720" rIns="91440" bIns="45720" rtlCol="0" anchor="t">
            <a:normAutofit/>
          </a:bodyPr>
          <a:lstStyle/>
          <a:p>
            <a:r>
              <a:rPr lang="cs-CZ" sz="2800" dirty="0">
                <a:hlinkClick r:id="rId2"/>
              </a:rPr>
              <a:t>www.gpoa.cz</a:t>
            </a:r>
            <a:endParaRPr lang="cs-CZ" sz="2800" dirty="0"/>
          </a:p>
          <a:p>
            <a:r>
              <a:rPr lang="cs-CZ" sz="2800" dirty="0"/>
              <a:t>Spolupráce a komunikace třídního učitele a zákonných zástupců – kontakty - telefon, mail, e-omluvenka, omluvný list, schůzky, individuální pohovory</a:t>
            </a:r>
          </a:p>
          <a:p>
            <a:r>
              <a:rPr lang="cs-CZ" sz="2800" u="sng" dirty="0"/>
              <a:t>zákaz:</a:t>
            </a:r>
            <a:r>
              <a:rPr lang="cs-CZ" sz="2800" dirty="0"/>
              <a:t> </a:t>
            </a:r>
          </a:p>
          <a:p>
            <a:pPr marL="0" indent="0">
              <a:buNone/>
            </a:pPr>
            <a:r>
              <a:rPr lang="cs-CZ" sz="3200" dirty="0"/>
              <a:t>používání mobilních telefonů během výuky</a:t>
            </a:r>
          </a:p>
          <a:p>
            <a:pPr marL="0" indent="0">
              <a:buNone/>
            </a:pPr>
            <a:endParaRPr lang="cs-CZ"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7251" y="620688"/>
            <a:ext cx="7406640" cy="1356360"/>
          </a:xfrm>
        </p:spPr>
        <p:txBody>
          <a:bodyPr>
            <a:normAutofit/>
          </a:bodyPr>
          <a:lstStyle/>
          <a:p>
            <a:r>
              <a:rPr lang="cs-CZ" sz="3600" b="1" dirty="0"/>
              <a:t>Základní seznámení </a:t>
            </a:r>
            <a:br>
              <a:rPr lang="cs-CZ" sz="3600" b="1" dirty="0"/>
            </a:br>
            <a:r>
              <a:rPr lang="cs-CZ" sz="3600" b="1" dirty="0"/>
              <a:t>se školním řádem</a:t>
            </a:r>
          </a:p>
        </p:txBody>
      </p:sp>
      <p:sp>
        <p:nvSpPr>
          <p:cNvPr id="3" name="Zástupný symbol pro obsah 2"/>
          <p:cNvSpPr>
            <a:spLocks noGrp="1"/>
          </p:cNvSpPr>
          <p:nvPr>
            <p:ph idx="1"/>
          </p:nvPr>
        </p:nvSpPr>
        <p:spPr>
          <a:xfrm>
            <a:off x="857251" y="1844824"/>
            <a:ext cx="7404653" cy="4680520"/>
          </a:xfrm>
        </p:spPr>
        <p:txBody>
          <a:bodyPr vert="horz" lIns="91440" tIns="45720" rIns="91440" bIns="45720" rtlCol="0" anchor="t">
            <a:normAutofit fontScale="85000" lnSpcReduction="10000"/>
          </a:bodyPr>
          <a:lstStyle/>
          <a:p>
            <a:pPr>
              <a:spcAft>
                <a:spcPts val="1200"/>
              </a:spcAft>
            </a:pPr>
            <a:r>
              <a:rPr lang="cs-CZ" sz="2800" dirty="0"/>
              <a:t>     </a:t>
            </a:r>
            <a:r>
              <a:rPr lang="cs-CZ" sz="2800" u="sng" dirty="0"/>
              <a:t>Nepřítomnost ve výuce omlouvá</a:t>
            </a:r>
            <a:r>
              <a:rPr lang="cs-CZ" sz="2800" dirty="0"/>
              <a:t>: </a:t>
            </a:r>
          </a:p>
          <a:p>
            <a:pPr>
              <a:spcAft>
                <a:spcPts val="1200"/>
              </a:spcAft>
            </a:pPr>
            <a:r>
              <a:rPr lang="cs-CZ" sz="2800" dirty="0"/>
              <a:t>zákonný zástupce do 3 pracovních dnů (telefonicky, SMS třídnímu učiteli nebo e-mailem třídnímu učiteli, omluvný list, e-omluvenka)</a:t>
            </a:r>
          </a:p>
          <a:p>
            <a:pPr marL="514350" indent="-514350">
              <a:buFont typeface="+mj-lt"/>
              <a:buAutoNum type="alphaLcParenR"/>
            </a:pPr>
            <a:r>
              <a:rPr lang="cs-CZ" sz="2800" dirty="0"/>
              <a:t>důvod absence je zaznamenán zákonným zástupcem v omluvném listě, ten žák předkládá třídnímu učiteli po příchodu do školy</a:t>
            </a:r>
          </a:p>
          <a:p>
            <a:pPr marL="514350" indent="-514350">
              <a:buFont typeface="+mj-lt"/>
              <a:buAutoNum type="alphaLcParenR"/>
            </a:pPr>
            <a:r>
              <a:rPr lang="cs-CZ" sz="2800" dirty="0"/>
              <a:t>v případě pochybností, může třídní učitel vyžadovat lékařské potvrzení absence</a:t>
            </a:r>
          </a:p>
          <a:p>
            <a:r>
              <a:rPr lang="cs-CZ" sz="2800" dirty="0"/>
              <a:t>uvolnění z TV (doporučení lékaře a žádost ZZ)</a:t>
            </a:r>
            <a:r>
              <a:rPr lang="cs-CZ" b="1" dirty="0"/>
              <a:t> </a:t>
            </a:r>
            <a:r>
              <a:rPr lang="cs-CZ" sz="2400" b="1" dirty="0">
                <a:solidFill>
                  <a:schemeClr val="accent3"/>
                </a:solidFill>
              </a:rPr>
              <a:t>Formuláře pro uvolnění z tělesné výchovy (vše ve formátu DOC) ke stažení na webu www.gpoa.cz</a:t>
            </a:r>
            <a:endParaRPr lang="cs-CZ" sz="2400" dirty="0">
              <a:solidFill>
                <a:schemeClr val="accent3"/>
              </a:solidFill>
            </a:endParaRPr>
          </a:p>
          <a:p>
            <a:endParaRPr lang="cs-CZ" dirty="0">
              <a:solidFill>
                <a:srgbClr val="00B0F0"/>
              </a:solidFill>
            </a:endParaRPr>
          </a:p>
          <a:p>
            <a:pPr marL="0" indent="0">
              <a:buNone/>
            </a:pPr>
            <a:endParaRPr lang="cs-CZ" sz="2800" dirty="0">
              <a:solidFill>
                <a:srgbClr val="00B0F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Základní informace</a:t>
            </a:r>
          </a:p>
        </p:txBody>
      </p:sp>
      <p:sp>
        <p:nvSpPr>
          <p:cNvPr id="3" name="Zástupný symbol pro obsah 2"/>
          <p:cNvSpPr>
            <a:spLocks noGrp="1"/>
          </p:cNvSpPr>
          <p:nvPr>
            <p:ph idx="1"/>
          </p:nvPr>
        </p:nvSpPr>
        <p:spPr/>
        <p:txBody>
          <a:bodyPr>
            <a:normAutofit/>
          </a:bodyPr>
          <a:lstStyle/>
          <a:p>
            <a:pPr>
              <a:spcBef>
                <a:spcPts val="3000"/>
              </a:spcBef>
            </a:pPr>
            <a:r>
              <a:rPr lang="cs-CZ" sz="2800" dirty="0"/>
              <a:t>adresa: </a:t>
            </a:r>
            <a:r>
              <a:rPr lang="cs-CZ" sz="2800" dirty="0" err="1"/>
              <a:t>Pontassievská</a:t>
            </a:r>
            <a:r>
              <a:rPr lang="cs-CZ" sz="2800" dirty="0"/>
              <a:t> 350/3, 669 02 Znojmo</a:t>
            </a:r>
          </a:p>
          <a:p>
            <a:pPr>
              <a:spcBef>
                <a:spcPts val="3000"/>
              </a:spcBef>
            </a:pPr>
            <a:r>
              <a:rPr lang="cs-CZ" sz="2800" dirty="0"/>
              <a:t>ředitel: Mgr. Pavel Kolář</a:t>
            </a:r>
          </a:p>
          <a:p>
            <a:pPr>
              <a:spcBef>
                <a:spcPts val="3000"/>
              </a:spcBef>
            </a:pPr>
            <a:r>
              <a:rPr lang="cs-CZ" sz="2800" dirty="0"/>
              <a:t>telefonní spojení: 515 158 101 (sekretariát)</a:t>
            </a:r>
          </a:p>
          <a:p>
            <a:pPr>
              <a:spcBef>
                <a:spcPts val="3000"/>
              </a:spcBef>
            </a:pPr>
            <a:r>
              <a:rPr lang="cs-CZ" sz="2800" dirty="0"/>
              <a:t>web:	</a:t>
            </a:r>
            <a:r>
              <a:rPr lang="cs-CZ" sz="2800" dirty="0">
                <a:hlinkClick r:id="rId2"/>
              </a:rPr>
              <a:t>www.</a:t>
            </a:r>
            <a:r>
              <a:rPr lang="cs-CZ" sz="2800" dirty="0" err="1">
                <a:hlinkClick r:id="rId2"/>
              </a:rPr>
              <a:t>gpoa.cz</a:t>
            </a:r>
            <a:endParaRPr lang="cs-CZ" sz="2800" dirty="0"/>
          </a:p>
          <a:p>
            <a:pPr>
              <a:spcBef>
                <a:spcPts val="3000"/>
              </a:spcBef>
            </a:pPr>
            <a:r>
              <a:rPr lang="cs-CZ" sz="2800" dirty="0"/>
              <a:t>e-mail: </a:t>
            </a:r>
            <a:r>
              <a:rPr lang="cs-CZ" sz="2800" dirty="0" err="1"/>
              <a:t>info</a:t>
            </a:r>
            <a:r>
              <a:rPr lang="en-US" sz="2800" dirty="0"/>
              <a:t>@</a:t>
            </a:r>
            <a:r>
              <a:rPr lang="cs-CZ" sz="2800" dirty="0" err="1"/>
              <a:t>gpoa.cz</a:t>
            </a:r>
            <a:endParaRPr lang="cs-CZ"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solidFill>
                  <a:srgbClr val="FF0000"/>
                </a:solidFill>
              </a:rPr>
              <a:t>Covid</a:t>
            </a:r>
            <a:r>
              <a:rPr lang="cs-CZ" b="1" dirty="0">
                <a:solidFill>
                  <a:srgbClr val="FF0000"/>
                </a:solidFill>
              </a:rPr>
              <a:t> - 19</a:t>
            </a:r>
          </a:p>
        </p:txBody>
      </p:sp>
      <p:sp>
        <p:nvSpPr>
          <p:cNvPr id="3" name="Zástupný symbol pro obsah 2"/>
          <p:cNvSpPr>
            <a:spLocks noGrp="1"/>
          </p:cNvSpPr>
          <p:nvPr>
            <p:ph idx="1"/>
          </p:nvPr>
        </p:nvSpPr>
        <p:spPr>
          <a:xfrm>
            <a:off x="857251" y="1484784"/>
            <a:ext cx="7404653" cy="4824536"/>
          </a:xfrm>
        </p:spPr>
        <p:txBody>
          <a:bodyPr>
            <a:normAutofit fontScale="92500" lnSpcReduction="10000"/>
          </a:bodyPr>
          <a:lstStyle/>
          <a:p>
            <a:r>
              <a:rPr lang="cs-CZ" sz="2400" dirty="0">
                <a:solidFill>
                  <a:schemeClr val="tx1"/>
                </a:solidFill>
              </a:rPr>
              <a:t>Při vstupu do budovy školy provádí žák dezinfekci rukou</a:t>
            </a:r>
          </a:p>
          <a:p>
            <a:r>
              <a:rPr lang="cs-CZ" sz="2400" dirty="0">
                <a:solidFill>
                  <a:schemeClr val="tx1"/>
                </a:solidFill>
              </a:rPr>
              <a:t>Žák není vpuštěný do budovy školy, pokud jsou patrné příznaky onemocnění při příchodu do školy</a:t>
            </a:r>
          </a:p>
          <a:p>
            <a:r>
              <a:rPr lang="cs-CZ" sz="2400" dirty="0">
                <a:solidFill>
                  <a:schemeClr val="tx1"/>
                </a:solidFill>
              </a:rPr>
              <a:t>Nezletilý žák odchází ze školy se zákonným zástupcem (kontakty)</a:t>
            </a:r>
          </a:p>
          <a:p>
            <a:r>
              <a:rPr lang="cs-CZ" sz="2400" dirty="0">
                <a:solidFill>
                  <a:schemeClr val="tx1"/>
                </a:solidFill>
              </a:rPr>
              <a:t>Pokud se vyskytnou příznaky během výuky, žák je umístěný do izolace (klubovna + pedagogický dohled) a kontaktujeme rodiče</a:t>
            </a:r>
          </a:p>
          <a:p>
            <a:r>
              <a:rPr lang="cs-CZ" sz="2400" dirty="0">
                <a:solidFill>
                  <a:schemeClr val="tx1"/>
                </a:solidFill>
              </a:rPr>
              <a:t>Velký důraz je kladen u všech činností na dodržování pravidel osobní hygieny a vzájemnou toleranci</a:t>
            </a:r>
          </a:p>
          <a:p>
            <a:r>
              <a:rPr lang="cs-CZ" sz="2400" dirty="0">
                <a:solidFill>
                  <a:schemeClr val="tx1"/>
                </a:solidFill>
              </a:rPr>
              <a:t>Pobyt zákonných zástupců a cizích osob ve škole bude omezen</a:t>
            </a:r>
          </a:p>
          <a:p>
            <a:r>
              <a:rPr lang="cs-CZ" sz="2400" dirty="0">
                <a:solidFill>
                  <a:srgbClr val="00B0F0"/>
                </a:solidFill>
              </a:rPr>
              <a:t>Distanční výuka podle novely školského zákona</a:t>
            </a:r>
          </a:p>
          <a:p>
            <a:endParaRPr lang="cs-CZ" dirty="0">
              <a:solidFill>
                <a:schemeClr val="tx1"/>
              </a:solidFill>
            </a:endParaRPr>
          </a:p>
        </p:txBody>
      </p:sp>
    </p:spTree>
    <p:extLst>
      <p:ext uri="{BB962C8B-B14F-4D97-AF65-F5344CB8AC3E}">
        <p14:creationId xmlns:p14="http://schemas.microsoft.com/office/powerpoint/2010/main" val="3557933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SCREENINGOVÉ TESTOVÁNÍ VE ŠKOLÁCH ZÁŘÍ 2021</a:t>
            </a:r>
          </a:p>
        </p:txBody>
      </p:sp>
      <p:sp>
        <p:nvSpPr>
          <p:cNvPr id="3" name="Zástupný symbol pro obsah 2"/>
          <p:cNvSpPr>
            <a:spLocks noGrp="1"/>
          </p:cNvSpPr>
          <p:nvPr>
            <p:ph idx="1"/>
          </p:nvPr>
        </p:nvSpPr>
        <p:spPr/>
        <p:txBody>
          <a:bodyPr>
            <a:normAutofit fontScale="85000" lnSpcReduction="10000"/>
          </a:bodyPr>
          <a:lstStyle/>
          <a:p>
            <a:r>
              <a:rPr lang="cs-CZ" dirty="0"/>
              <a:t>Ve školách proběhne preventivní screeningové testování dětí a žáků s frekvencí 3x po sobě</a:t>
            </a:r>
          </a:p>
          <a:p>
            <a:r>
              <a:rPr lang="cs-CZ" dirty="0"/>
              <a:t>první test se provede 1. září, a dále se testuje v termínech 6. září a 9. září 2021.</a:t>
            </a:r>
          </a:p>
          <a:p>
            <a:r>
              <a:rPr lang="cs-CZ" dirty="0"/>
              <a:t>Testování nepodstupují děti a žáci, kteří splní podmínky stanovené pro bezinfekčnost po očkování (14 dnů po plně dokončeném očkování) nebo po prodělaném onemocnění covid-19 (po dobu 180 dní od prvního pozitivního testu na covid-19), případně dítě nebo žák, který doloží negativní výsledek testu provedeného v odběrovém místě.</a:t>
            </a:r>
          </a:p>
          <a:p>
            <a:r>
              <a:rPr lang="cs-CZ" dirty="0"/>
              <a:t>Pokud se dítě nebo žák screeningovému testování nepodrobí, bude se moci prezenční výuky účastnit, ale za podmínek nastavených mimořádným opatřením Ministerstva zdravotnictví (použití ochrany dýchacích cest po celou dobu pobytu ve škole a školském zařízení apod.). </a:t>
            </a:r>
          </a:p>
          <a:p>
            <a:r>
              <a:rPr lang="cs-CZ" dirty="0"/>
              <a:t>Dětem a žákům, kteří mají pozitivní výsledek testování, je nadále zakázána osobní přítomnost na vzdělávání. </a:t>
            </a:r>
          </a:p>
        </p:txBody>
      </p:sp>
    </p:spTree>
    <p:extLst>
      <p:ext uri="{BB962C8B-B14F-4D97-AF65-F5344CB8AC3E}">
        <p14:creationId xmlns:p14="http://schemas.microsoft.com/office/powerpoint/2010/main" val="4238103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Komunikace</a:t>
            </a:r>
            <a:br>
              <a:rPr lang="cs-CZ" b="1" dirty="0">
                <a:solidFill>
                  <a:srgbClr val="FF0000"/>
                </a:solidFill>
              </a:rPr>
            </a:br>
            <a:endParaRPr lang="cs-CZ" dirty="0"/>
          </a:p>
        </p:txBody>
      </p:sp>
      <p:sp>
        <p:nvSpPr>
          <p:cNvPr id="3" name="Zástupný symbol pro obsah 2"/>
          <p:cNvSpPr>
            <a:spLocks noGrp="1"/>
          </p:cNvSpPr>
          <p:nvPr>
            <p:ph idx="1"/>
          </p:nvPr>
        </p:nvSpPr>
        <p:spPr>
          <a:xfrm>
            <a:off x="857251" y="1412776"/>
            <a:ext cx="7404653" cy="4896544"/>
          </a:xfrm>
        </p:spPr>
        <p:txBody>
          <a:bodyPr>
            <a:normAutofit lnSpcReduction="10000"/>
          </a:bodyPr>
          <a:lstStyle/>
          <a:p>
            <a:r>
              <a:rPr lang="cs-CZ" sz="2400" b="1" dirty="0">
                <a:solidFill>
                  <a:srgbClr val="FF0000"/>
                </a:solidFill>
              </a:rPr>
              <a:t>Třídní učitelé </a:t>
            </a:r>
            <a:r>
              <a:rPr lang="cs-CZ" sz="2400" dirty="0">
                <a:solidFill>
                  <a:schemeClr val="tx1"/>
                </a:solidFill>
              </a:rPr>
              <a:t>na první hodině zjistí kontakty (telefon, e-mail) na zákonné zástupce žáků a zapíšou do evidence žáka</a:t>
            </a:r>
            <a:endParaRPr lang="cs-CZ" sz="2400" b="1" dirty="0">
              <a:solidFill>
                <a:srgbClr val="FF0000"/>
              </a:solidFill>
            </a:endParaRPr>
          </a:p>
          <a:p>
            <a:r>
              <a:rPr lang="cs-CZ" sz="2400" b="1" dirty="0">
                <a:solidFill>
                  <a:srgbClr val="FF0000"/>
                </a:solidFill>
              </a:rPr>
              <a:t>Žáci</a:t>
            </a:r>
            <a:r>
              <a:rPr lang="cs-CZ" sz="2400" dirty="0">
                <a:solidFill>
                  <a:srgbClr val="FF0000"/>
                </a:solidFill>
              </a:rPr>
              <a:t> </a:t>
            </a:r>
            <a:r>
              <a:rPr lang="cs-CZ" sz="2400" dirty="0">
                <a:solidFill>
                  <a:schemeClr val="tx1"/>
                </a:solidFill>
              </a:rPr>
              <a:t>mají v systému Bakalář zřízený školou účet (třídní učitel předá žákům)</a:t>
            </a:r>
          </a:p>
          <a:p>
            <a:r>
              <a:rPr lang="cs-CZ" sz="2400" b="1" dirty="0">
                <a:solidFill>
                  <a:srgbClr val="FF0000"/>
                </a:solidFill>
              </a:rPr>
              <a:t>Zákonní zástupci </a:t>
            </a:r>
            <a:r>
              <a:rPr lang="cs-CZ" sz="2400" dirty="0">
                <a:solidFill>
                  <a:schemeClr val="tx1"/>
                </a:solidFill>
              </a:rPr>
              <a:t>mají rovněž svůj účet v Bakalářích (třídní učitel pošle přístup na uvedený e-mail či SMS zprávou nebo předá osobně) – kontrola klasifikace</a:t>
            </a:r>
            <a:r>
              <a:rPr lang="cs-CZ" sz="2400">
                <a:solidFill>
                  <a:schemeClr val="tx1"/>
                </a:solidFill>
              </a:rPr>
              <a:t>, absence.</a:t>
            </a:r>
            <a:endParaRPr lang="cs-CZ" sz="2400" dirty="0">
              <a:solidFill>
                <a:schemeClr val="tx1"/>
              </a:solidFill>
            </a:endParaRPr>
          </a:p>
          <a:p>
            <a:pPr marL="34290" indent="0">
              <a:buNone/>
            </a:pPr>
            <a:endParaRPr lang="cs-CZ" b="1" dirty="0">
              <a:solidFill>
                <a:schemeClr val="tx1"/>
              </a:solidFill>
            </a:endParaRPr>
          </a:p>
          <a:p>
            <a:r>
              <a:rPr lang="cs-CZ" sz="2400" b="1" dirty="0">
                <a:solidFill>
                  <a:srgbClr val="0070C0"/>
                </a:solidFill>
              </a:rPr>
              <a:t>POZOR!</a:t>
            </a:r>
            <a:r>
              <a:rPr lang="cs-CZ" b="1" dirty="0">
                <a:solidFill>
                  <a:schemeClr val="tx1"/>
                </a:solidFill>
              </a:rPr>
              <a:t> </a:t>
            </a:r>
          </a:p>
          <a:p>
            <a:r>
              <a:rPr lang="cs-CZ" sz="2400" b="1" dirty="0">
                <a:solidFill>
                  <a:schemeClr val="tx1"/>
                </a:solidFill>
              </a:rPr>
              <a:t>Oba účty jsou jedinečné, žák by neměl mít přístup k účtu svého rodiče/ ZZ</a:t>
            </a:r>
            <a:endParaRPr lang="cs-CZ" sz="2400" b="1" dirty="0">
              <a:solidFill>
                <a:srgbClr val="FF0000"/>
              </a:solidFill>
            </a:endParaRPr>
          </a:p>
          <a:p>
            <a:endParaRPr lang="cs-CZ" sz="2400" dirty="0"/>
          </a:p>
        </p:txBody>
      </p:sp>
    </p:spTree>
    <p:extLst>
      <p:ext uri="{BB962C8B-B14F-4D97-AF65-F5344CB8AC3E}">
        <p14:creationId xmlns:p14="http://schemas.microsoft.com/office/powerpoint/2010/main" val="1834345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Výchovné poradenství</a:t>
            </a:r>
          </a:p>
        </p:txBody>
      </p:sp>
      <p:sp>
        <p:nvSpPr>
          <p:cNvPr id="3" name="Zástupný symbol pro obsah 2"/>
          <p:cNvSpPr>
            <a:spLocks noGrp="1"/>
          </p:cNvSpPr>
          <p:nvPr>
            <p:ph idx="1"/>
          </p:nvPr>
        </p:nvSpPr>
        <p:spPr>
          <a:xfrm>
            <a:off x="857251" y="2057400"/>
            <a:ext cx="7404653" cy="4323928"/>
          </a:xfrm>
        </p:spPr>
        <p:txBody>
          <a:bodyPr>
            <a:normAutofit/>
          </a:bodyPr>
          <a:lstStyle/>
          <a:p>
            <a:pPr>
              <a:spcAft>
                <a:spcPts val="1200"/>
              </a:spcAft>
            </a:pPr>
            <a:r>
              <a:rPr lang="cs-CZ" sz="2800" dirty="0"/>
              <a:t>konzultace s výchovným poradcem </a:t>
            </a:r>
          </a:p>
          <a:p>
            <a:pPr>
              <a:spcAft>
                <a:spcPts val="1200"/>
              </a:spcAft>
            </a:pPr>
            <a:r>
              <a:rPr lang="cs-CZ" sz="2800" dirty="0"/>
              <a:t>péče o studenty (poruchy učení, sledování formování kolektivu)</a:t>
            </a:r>
          </a:p>
          <a:p>
            <a:pPr>
              <a:spcAft>
                <a:spcPts val="1200"/>
              </a:spcAft>
            </a:pPr>
            <a:r>
              <a:rPr lang="cs-CZ" sz="2800" dirty="0"/>
              <a:t>studijní poradenství (uplatnění, zájem o vysoké školy, přihlášky na VŠ)</a:t>
            </a:r>
          </a:p>
          <a:p>
            <a:pPr>
              <a:spcAft>
                <a:spcPts val="1200"/>
              </a:spcAft>
            </a:pPr>
            <a:r>
              <a:rPr lang="cs-CZ" sz="2800" dirty="0"/>
              <a:t>konzultace se zástupci pedagogicko-psychologické poradny (SPU)</a:t>
            </a:r>
          </a:p>
          <a:p>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7250" y="609600"/>
            <a:ext cx="7531174" cy="1356360"/>
          </a:xfrm>
        </p:spPr>
        <p:txBody>
          <a:bodyPr>
            <a:normAutofit/>
          </a:bodyPr>
          <a:lstStyle/>
          <a:p>
            <a:r>
              <a:rPr lang="cs-CZ" b="1" dirty="0"/>
              <a:t>Zahájení školního roku 2021/2022</a:t>
            </a:r>
          </a:p>
        </p:txBody>
      </p:sp>
      <p:sp>
        <p:nvSpPr>
          <p:cNvPr id="3" name="Zástupný symbol pro obsah 2"/>
          <p:cNvSpPr>
            <a:spLocks noGrp="1"/>
          </p:cNvSpPr>
          <p:nvPr>
            <p:ph idx="1"/>
          </p:nvPr>
        </p:nvSpPr>
        <p:spPr>
          <a:xfrm>
            <a:off x="857251" y="2057400"/>
            <a:ext cx="7404653" cy="4323928"/>
          </a:xfrm>
        </p:spPr>
        <p:txBody>
          <a:bodyPr>
            <a:noAutofit/>
          </a:bodyPr>
          <a:lstStyle/>
          <a:p>
            <a:pPr>
              <a:spcBef>
                <a:spcPts val="3000"/>
              </a:spcBef>
            </a:pPr>
            <a:r>
              <a:rPr lang="cs-CZ" sz="2800" dirty="0"/>
              <a:t>1.9.2021	-	středa</a:t>
            </a:r>
          </a:p>
          <a:p>
            <a:pPr>
              <a:spcBef>
                <a:spcPts val="3000"/>
              </a:spcBef>
            </a:pPr>
            <a:r>
              <a:rPr lang="cs-CZ" sz="2800" dirty="0"/>
              <a:t>8:00 hod. 	-	kmenové učebny </a:t>
            </a:r>
          </a:p>
          <a:p>
            <a:pPr>
              <a:spcBef>
                <a:spcPts val="3000"/>
              </a:spcBef>
            </a:pPr>
            <a:r>
              <a:rPr lang="cs-CZ" sz="2800" dirty="0"/>
              <a:t>(projev ředitele školy, screeningové testování na </a:t>
            </a:r>
            <a:r>
              <a:rPr lang="cs-CZ" sz="2800" dirty="0" err="1"/>
              <a:t>covid</a:t>
            </a:r>
            <a:r>
              <a:rPr lang="cs-CZ" sz="2800" dirty="0"/>
              <a:t> 19; informace o škole a průběhu vyučování, orientace ve škole, školní řád, klasifikace – přístup na Bakaláře, GDPR, elektronická komunikace).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Organizace školního roku 2021/2022</a:t>
            </a:r>
          </a:p>
        </p:txBody>
      </p:sp>
      <p:sp>
        <p:nvSpPr>
          <p:cNvPr id="3" name="Zástupný symbol pro obsah 2"/>
          <p:cNvSpPr>
            <a:spLocks noGrp="1"/>
          </p:cNvSpPr>
          <p:nvPr>
            <p:ph idx="1"/>
          </p:nvPr>
        </p:nvSpPr>
        <p:spPr>
          <a:xfrm>
            <a:off x="857251" y="1844824"/>
            <a:ext cx="7404653" cy="4608512"/>
          </a:xfrm>
        </p:spPr>
        <p:txBody>
          <a:bodyPr>
            <a:normAutofit fontScale="85000" lnSpcReduction="10000"/>
          </a:bodyPr>
          <a:lstStyle/>
          <a:p>
            <a:endParaRPr lang="cs-CZ" dirty="0"/>
          </a:p>
          <a:p>
            <a:r>
              <a:rPr lang="cs-CZ" sz="2400" dirty="0"/>
              <a:t>Školní rok začíná ve středu		-	1.9.2021 </a:t>
            </a:r>
          </a:p>
          <a:p>
            <a:r>
              <a:rPr lang="cs-CZ" sz="2400" dirty="0"/>
              <a:t>První pololetí končí v pondělí	-	31.1.2022</a:t>
            </a:r>
          </a:p>
          <a:p>
            <a:r>
              <a:rPr lang="cs-CZ" sz="2400" dirty="0"/>
              <a:t>Školní rok končí ve čtvrtek		-	30.6.2022</a:t>
            </a:r>
          </a:p>
          <a:p>
            <a:r>
              <a:rPr lang="cs-CZ" sz="2400" dirty="0"/>
              <a:t>Podzimní prázdniny ve středu a pátek-	27. a 29.10.2021</a:t>
            </a:r>
          </a:p>
          <a:p>
            <a:r>
              <a:rPr lang="cs-CZ" sz="2400" dirty="0"/>
              <a:t>Vánoční prázdniny 		-	23.12.2021 - 2.1.2022 </a:t>
            </a:r>
          </a:p>
          <a:p>
            <a:pPr marL="34290" indent="0" algn="ctr">
              <a:buNone/>
            </a:pPr>
            <a:r>
              <a:rPr lang="cs-CZ" sz="2400" dirty="0"/>
              <a:t>                                                         </a:t>
            </a:r>
            <a:r>
              <a:rPr lang="cs-CZ" sz="2400" dirty="0">
                <a:solidFill>
                  <a:srgbClr val="FF0000"/>
                </a:solidFill>
              </a:rPr>
              <a:t>nástup do výuky 3.ledna 2022</a:t>
            </a:r>
          </a:p>
          <a:p>
            <a:r>
              <a:rPr lang="cs-CZ" sz="2400" dirty="0"/>
              <a:t>Jednodenní pololetní prázdniny-	4. 2. 2022 (pátek)</a:t>
            </a:r>
          </a:p>
          <a:p>
            <a:r>
              <a:rPr lang="cs-CZ" sz="2400" dirty="0"/>
              <a:t>Jarní prázdniny			-	7.3. – 13. 3. 2022</a:t>
            </a:r>
          </a:p>
          <a:p>
            <a:r>
              <a:rPr lang="cs-CZ" sz="2400" dirty="0"/>
              <a:t>Velikonoční prázdniny		-	14. dubna 2022 (čtvrtek)</a:t>
            </a:r>
            <a:r>
              <a:rPr lang="cs-CZ" dirty="0"/>
              <a:t>				-	</a:t>
            </a:r>
          </a:p>
        </p:txBody>
      </p:sp>
    </p:spTree>
    <p:extLst>
      <p:ext uri="{BB962C8B-B14F-4D97-AF65-F5344CB8AC3E}">
        <p14:creationId xmlns:p14="http://schemas.microsoft.com/office/powerpoint/2010/main" val="1520682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7250" y="609600"/>
            <a:ext cx="7406640" cy="1667272"/>
          </a:xfrm>
        </p:spPr>
        <p:txBody>
          <a:bodyPr/>
          <a:lstStyle/>
          <a:p>
            <a:r>
              <a:rPr lang="cs-CZ" b="1" dirty="0">
                <a:solidFill>
                  <a:srgbClr val="0070C0"/>
                </a:solidFill>
              </a:rPr>
              <a:t>ADAPTAČNÍ KURZY</a:t>
            </a:r>
          </a:p>
        </p:txBody>
      </p:sp>
      <p:sp>
        <p:nvSpPr>
          <p:cNvPr id="3" name="Zástupný symbol pro obsah 2"/>
          <p:cNvSpPr>
            <a:spLocks noGrp="1"/>
          </p:cNvSpPr>
          <p:nvPr>
            <p:ph idx="1"/>
          </p:nvPr>
        </p:nvSpPr>
        <p:spPr>
          <a:xfrm>
            <a:off x="857251" y="1700808"/>
            <a:ext cx="7404653" cy="4752528"/>
          </a:xfrm>
        </p:spPr>
        <p:txBody>
          <a:bodyPr>
            <a:normAutofit/>
          </a:bodyPr>
          <a:lstStyle/>
          <a:p>
            <a:pPr>
              <a:spcBef>
                <a:spcPts val="3000"/>
              </a:spcBef>
            </a:pPr>
            <a:r>
              <a:rPr lang="cs-CZ" sz="2400" b="1" u="sng" dirty="0">
                <a:solidFill>
                  <a:srgbClr val="0070C0"/>
                </a:solidFill>
              </a:rPr>
              <a:t>G1.A</a:t>
            </a:r>
            <a:r>
              <a:rPr lang="cs-CZ" sz="2400" b="1" u="sng" dirty="0"/>
              <a:t> (Mgr. Eva Suchá)</a:t>
            </a:r>
          </a:p>
        </p:txBody>
      </p:sp>
      <p:sp>
        <p:nvSpPr>
          <p:cNvPr id="4" name="TextovéPole 3"/>
          <p:cNvSpPr txBox="1"/>
          <p:nvPr/>
        </p:nvSpPr>
        <p:spPr>
          <a:xfrm>
            <a:off x="1115616" y="2492896"/>
            <a:ext cx="6912768" cy="3785652"/>
          </a:xfrm>
          <a:prstGeom prst="rect">
            <a:avLst/>
          </a:prstGeom>
          <a:noFill/>
        </p:spPr>
        <p:txBody>
          <a:bodyPr wrap="square" lIns="91440" tIns="45720" rIns="91440" bIns="45720" rtlCol="0" anchor="t">
            <a:spAutoFit/>
          </a:bodyPr>
          <a:lstStyle/>
          <a:p>
            <a:r>
              <a:rPr lang="cs-CZ" sz="2000" b="1" dirty="0"/>
              <a:t>2. 9. 2021 </a:t>
            </a:r>
            <a:r>
              <a:rPr lang="cs-CZ" sz="2000" dirty="0"/>
              <a:t>– vyhlídka Králův stolec (Suchá + Servítová)</a:t>
            </a:r>
          </a:p>
          <a:p>
            <a:r>
              <a:rPr lang="cs-CZ" sz="2000" dirty="0"/>
              <a:t>- Návrat mezi 13. a 14. hodinou</a:t>
            </a:r>
          </a:p>
          <a:p>
            <a:r>
              <a:rPr lang="cs-CZ" sz="2000" b="1" dirty="0"/>
              <a:t>3. 9. 2021 </a:t>
            </a:r>
            <a:r>
              <a:rPr lang="cs-CZ" sz="2000" dirty="0"/>
              <a:t>– </a:t>
            </a:r>
            <a:r>
              <a:rPr lang="cs-CZ" sz="2000" err="1"/>
              <a:t>Gránice</a:t>
            </a:r>
            <a:r>
              <a:rPr lang="cs-CZ" sz="2000"/>
              <a:t> (vycházka, hry, start u školy, cíl ve </a:t>
            </a:r>
            <a:r>
              <a:rPr lang="cs-CZ" sz="2000" dirty="0" err="1"/>
              <a:t>šk</a:t>
            </a:r>
            <a:r>
              <a:rPr lang="cs-CZ" sz="2000" dirty="0"/>
              <a:t>. jídelně okolo 12:00 (odměna: vepřová směs na zelenině, halušky nebo zeleninový salát a kuskusové kuličky )  </a:t>
            </a:r>
            <a:r>
              <a:rPr lang="cs-CZ" sz="2000" dirty="0">
                <a:sym typeface="Wingdings" panose="05000000000000000000" pitchFamily="2" charset="2"/>
              </a:rPr>
              <a:t>  (</a:t>
            </a:r>
            <a:r>
              <a:rPr lang="cs-CZ" sz="2000" dirty="0"/>
              <a:t>Suchá + Nesnídalová) </a:t>
            </a:r>
          </a:p>
          <a:p>
            <a:endParaRPr lang="cs-CZ" sz="2000" dirty="0"/>
          </a:p>
          <a:p>
            <a:r>
              <a:rPr lang="cs-CZ" sz="2000" dirty="0"/>
              <a:t>Po oba dny s sebou:</a:t>
            </a:r>
          </a:p>
          <a:p>
            <a:r>
              <a:rPr lang="cs-CZ" sz="2000" dirty="0"/>
              <a:t>1. Dobrou obuv!!!</a:t>
            </a:r>
          </a:p>
          <a:p>
            <a:r>
              <a:rPr lang="cs-CZ" sz="2000" dirty="0"/>
              <a:t>2. Do batůžku svačinku a pití.</a:t>
            </a:r>
          </a:p>
          <a:p>
            <a:r>
              <a:rPr lang="cs-CZ" sz="2000" dirty="0"/>
              <a:t>3. Vhodné oblečení (podle počasí).</a:t>
            </a:r>
          </a:p>
          <a:p>
            <a:endParaRPr lang="cs-CZ" sz="2000" dirty="0"/>
          </a:p>
        </p:txBody>
      </p:sp>
    </p:spTree>
    <p:extLst>
      <p:ext uri="{BB962C8B-B14F-4D97-AF65-F5344CB8AC3E}">
        <p14:creationId xmlns:p14="http://schemas.microsoft.com/office/powerpoint/2010/main" val="2360027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a:t>Děkuji za pozornost.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Důležité kontakty</a:t>
            </a:r>
          </a:p>
        </p:txBody>
      </p:sp>
      <p:sp>
        <p:nvSpPr>
          <p:cNvPr id="3" name="Zástupný symbol pro obsah 2"/>
          <p:cNvSpPr>
            <a:spLocks noGrp="1"/>
          </p:cNvSpPr>
          <p:nvPr>
            <p:ph idx="1"/>
          </p:nvPr>
        </p:nvSpPr>
        <p:spPr>
          <a:xfrm>
            <a:off x="857251" y="1628800"/>
            <a:ext cx="7404653" cy="4752528"/>
          </a:xfrm>
        </p:spPr>
        <p:txBody>
          <a:bodyPr>
            <a:normAutofit lnSpcReduction="10000"/>
          </a:bodyPr>
          <a:lstStyle/>
          <a:p>
            <a:r>
              <a:rPr lang="cs-CZ" sz="2400" dirty="0"/>
              <a:t>Zástupkyně ředitele 	PaedDr. Ivana Herzigová</a:t>
            </a:r>
          </a:p>
          <a:p>
            <a:pPr marL="34290" indent="0">
              <a:buNone/>
            </a:pPr>
            <a:r>
              <a:rPr lang="cs-CZ" sz="2400" dirty="0"/>
              <a:t>                                                Mgr. Eva Barnetová</a:t>
            </a:r>
          </a:p>
          <a:p>
            <a:endParaRPr lang="cs-CZ" sz="2400" dirty="0"/>
          </a:p>
          <a:p>
            <a:r>
              <a:rPr lang="cs-CZ" sz="2400" dirty="0"/>
              <a:t>Výchovný poradce - Mgr. Eva Barnetová (515158119)                                                                </a:t>
            </a:r>
          </a:p>
          <a:p>
            <a:endParaRPr lang="cs-CZ" sz="2400" dirty="0"/>
          </a:p>
          <a:p>
            <a:r>
              <a:rPr lang="cs-CZ" sz="2400" dirty="0"/>
              <a:t>Metodik prevence 	-	PhDr. Jan Navrátil</a:t>
            </a:r>
          </a:p>
          <a:p>
            <a:endParaRPr lang="cs-CZ" sz="2400" dirty="0"/>
          </a:p>
          <a:p>
            <a:r>
              <a:rPr lang="cs-CZ" sz="2400" dirty="0"/>
              <a:t>Vedoucí stravování 	-	Daniel Kříž</a:t>
            </a:r>
          </a:p>
          <a:p>
            <a:r>
              <a:rPr lang="cs-CZ" sz="2400" dirty="0"/>
              <a:t>Vedoucí vychovatelka (DM) -  Mgr. Kateřina     Polášková</a:t>
            </a:r>
          </a:p>
          <a:p>
            <a:pPr lvl="4"/>
            <a:endParaRPr lang="cs-CZ" dirty="0"/>
          </a:p>
        </p:txBody>
      </p:sp>
    </p:spTree>
    <p:extLst>
      <p:ext uri="{BB962C8B-B14F-4D97-AF65-F5344CB8AC3E}">
        <p14:creationId xmlns:p14="http://schemas.microsoft.com/office/powerpoint/2010/main" val="101029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1. Ročník osmiletého Gymnázia</a:t>
            </a:r>
          </a:p>
        </p:txBody>
      </p:sp>
      <p:sp>
        <p:nvSpPr>
          <p:cNvPr id="3" name="Zástupný symbol pro obsah 2"/>
          <p:cNvSpPr>
            <a:spLocks noGrp="1"/>
          </p:cNvSpPr>
          <p:nvPr>
            <p:ph idx="1"/>
          </p:nvPr>
        </p:nvSpPr>
        <p:spPr>
          <a:xfrm>
            <a:off x="457200" y="1646236"/>
            <a:ext cx="8229600" cy="4951115"/>
          </a:xfrm>
        </p:spPr>
        <p:txBody>
          <a:bodyPr>
            <a:normAutofit/>
          </a:bodyPr>
          <a:lstStyle/>
          <a:p>
            <a:r>
              <a:rPr lang="cs-CZ" sz="2400" dirty="0"/>
              <a:t>G1.A – Gymnázium osmileté (prima)</a:t>
            </a:r>
          </a:p>
          <a:p>
            <a:r>
              <a:rPr lang="cs-CZ" sz="2400" dirty="0">
                <a:solidFill>
                  <a:srgbClr val="FF0000"/>
                </a:solidFill>
              </a:rPr>
              <a:t>79-41-K/81</a:t>
            </a:r>
          </a:p>
          <a:p>
            <a:r>
              <a:rPr lang="cs-CZ" sz="2400" u="sng" dirty="0"/>
              <a:t>třídní učitel</a:t>
            </a:r>
            <a:r>
              <a:rPr lang="cs-CZ" sz="2400" dirty="0"/>
              <a:t>: Mgr. Eva Suchá (</a:t>
            </a:r>
            <a:r>
              <a:rPr lang="cs-CZ" sz="2400" dirty="0">
                <a:solidFill>
                  <a:schemeClr val="tx1"/>
                </a:solidFill>
              </a:rPr>
              <a:t>515158106</a:t>
            </a:r>
            <a:r>
              <a:rPr lang="cs-CZ" sz="2400" dirty="0"/>
              <a:t>) </a:t>
            </a:r>
            <a:r>
              <a:rPr lang="cs-CZ" sz="2400" dirty="0">
                <a:solidFill>
                  <a:srgbClr val="00B0F0"/>
                </a:solidFill>
              </a:rPr>
              <a:t>sucha@gpoa.cz</a:t>
            </a:r>
            <a:endParaRPr lang="cs-CZ" sz="2400" dirty="0"/>
          </a:p>
          <a:p>
            <a:r>
              <a:rPr lang="cs-CZ" sz="2400" dirty="0"/>
              <a:t>kmenová učebna: 1.A / č. 126 </a:t>
            </a:r>
            <a:r>
              <a:rPr lang="cs-CZ" sz="2400" dirty="0" err="1"/>
              <a:t>Pontassievská</a:t>
            </a:r>
            <a:r>
              <a:rPr lang="cs-CZ" sz="2400" dirty="0"/>
              <a:t> 3, přízemí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Výuka 2021/2022</a:t>
            </a:r>
          </a:p>
        </p:txBody>
      </p:sp>
      <p:sp>
        <p:nvSpPr>
          <p:cNvPr id="3" name="Zástupný symbol pro obsah 2"/>
          <p:cNvSpPr>
            <a:spLocks noGrp="1"/>
          </p:cNvSpPr>
          <p:nvPr>
            <p:ph idx="1"/>
          </p:nvPr>
        </p:nvSpPr>
        <p:spPr>
          <a:xfrm>
            <a:off x="857251" y="1628800"/>
            <a:ext cx="7404653" cy="4467200"/>
          </a:xfrm>
        </p:spPr>
        <p:txBody>
          <a:bodyPr>
            <a:normAutofit/>
          </a:bodyPr>
          <a:lstStyle/>
          <a:p>
            <a:pPr>
              <a:spcAft>
                <a:spcPts val="1200"/>
              </a:spcAft>
              <a:buNone/>
            </a:pPr>
            <a:r>
              <a:rPr lang="cs-CZ" sz="2800" u="sng" dirty="0"/>
              <a:t>učební plán </a:t>
            </a:r>
            <a:r>
              <a:rPr lang="cs-CZ" sz="2800" dirty="0"/>
              <a:t>(www.</a:t>
            </a:r>
            <a:r>
              <a:rPr lang="cs-CZ" sz="2800" dirty="0" err="1"/>
              <a:t>gpoa.cz</a:t>
            </a:r>
            <a:r>
              <a:rPr lang="cs-CZ" sz="2800" dirty="0"/>
              <a:t>):</a:t>
            </a:r>
          </a:p>
          <a:p>
            <a:r>
              <a:rPr lang="cs-CZ" sz="2800" dirty="0"/>
              <a:t>G1.A 	-	28 hodin týdně </a:t>
            </a:r>
          </a:p>
          <a:p>
            <a:pPr>
              <a:spcBef>
                <a:spcPts val="4200"/>
              </a:spcBef>
              <a:spcAft>
                <a:spcPts val="1200"/>
              </a:spcAft>
              <a:buNone/>
            </a:pPr>
            <a:r>
              <a:rPr lang="cs-CZ" sz="2800" u="sng" dirty="0"/>
              <a:t>rozvrh:</a:t>
            </a:r>
          </a:p>
          <a:p>
            <a:r>
              <a:rPr lang="cs-CZ" sz="2800" dirty="0"/>
              <a:t>G1.A	1. – 6. vyuč. hod. (8:00 – 13:25)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idx="1"/>
            <p:extLst>
              <p:ext uri="{D42A27DB-BD31-4B8C-83A1-F6EECF244321}">
                <p14:modId xmlns:p14="http://schemas.microsoft.com/office/powerpoint/2010/main" val="2454025985"/>
              </p:ext>
            </p:extLst>
          </p:nvPr>
        </p:nvGraphicFramePr>
        <p:xfrm>
          <a:off x="1025873" y="949546"/>
          <a:ext cx="7233230" cy="5254272"/>
        </p:xfrm>
        <a:graphic>
          <a:graphicData uri="http://schemas.openxmlformats.org/drawingml/2006/table">
            <a:tbl>
              <a:tblPr firstRow="1" firstCol="1" bandRow="1">
                <a:tableStyleId>{5C22544A-7EE6-4342-B048-85BDC9FD1C3A}</a:tableStyleId>
              </a:tblPr>
              <a:tblGrid>
                <a:gridCol w="521791">
                  <a:extLst>
                    <a:ext uri="{9D8B030D-6E8A-4147-A177-3AD203B41FA5}">
                      <a16:colId xmlns:a16="http://schemas.microsoft.com/office/drawing/2014/main" val="514066594"/>
                    </a:ext>
                  </a:extLst>
                </a:gridCol>
                <a:gridCol w="3035523">
                  <a:extLst>
                    <a:ext uri="{9D8B030D-6E8A-4147-A177-3AD203B41FA5}">
                      <a16:colId xmlns:a16="http://schemas.microsoft.com/office/drawing/2014/main" val="1413761920"/>
                    </a:ext>
                  </a:extLst>
                </a:gridCol>
                <a:gridCol w="722282">
                  <a:extLst>
                    <a:ext uri="{9D8B030D-6E8A-4147-A177-3AD203B41FA5}">
                      <a16:colId xmlns:a16="http://schemas.microsoft.com/office/drawing/2014/main" val="3381176674"/>
                    </a:ext>
                  </a:extLst>
                </a:gridCol>
                <a:gridCol w="722282">
                  <a:extLst>
                    <a:ext uri="{9D8B030D-6E8A-4147-A177-3AD203B41FA5}">
                      <a16:colId xmlns:a16="http://schemas.microsoft.com/office/drawing/2014/main" val="3534152117"/>
                    </a:ext>
                  </a:extLst>
                </a:gridCol>
                <a:gridCol w="722282">
                  <a:extLst>
                    <a:ext uri="{9D8B030D-6E8A-4147-A177-3AD203B41FA5}">
                      <a16:colId xmlns:a16="http://schemas.microsoft.com/office/drawing/2014/main" val="351974370"/>
                    </a:ext>
                  </a:extLst>
                </a:gridCol>
                <a:gridCol w="722282">
                  <a:extLst>
                    <a:ext uri="{9D8B030D-6E8A-4147-A177-3AD203B41FA5}">
                      <a16:colId xmlns:a16="http://schemas.microsoft.com/office/drawing/2014/main" val="2063961510"/>
                    </a:ext>
                  </a:extLst>
                </a:gridCol>
                <a:gridCol w="786788">
                  <a:extLst>
                    <a:ext uri="{9D8B030D-6E8A-4147-A177-3AD203B41FA5}">
                      <a16:colId xmlns:a16="http://schemas.microsoft.com/office/drawing/2014/main" val="4027168143"/>
                    </a:ext>
                  </a:extLst>
                </a:gridCol>
              </a:tblGrid>
              <a:tr h="294102">
                <a:tc>
                  <a:txBody>
                    <a:bodyPr/>
                    <a:lstStyle/>
                    <a:p>
                      <a:pPr algn="l">
                        <a:spcAft>
                          <a:spcPts val="0"/>
                        </a:spcAft>
                      </a:pPr>
                      <a:r>
                        <a:rPr lang="cs-CZ" sz="1800" dirty="0">
                          <a:effectLst/>
                        </a:rPr>
                        <a:t>č. př.</a:t>
                      </a:r>
                      <a:endParaRPr lang="cs-CZ" sz="1800" dirty="0">
                        <a:effectLst/>
                        <a:latin typeface="Times New Roman" panose="02020603050405020304" pitchFamily="18" charset="0"/>
                        <a:ea typeface="Times New Roman" panose="02020603050405020304" pitchFamily="18" charset="0"/>
                      </a:endParaRPr>
                    </a:p>
                  </a:txBody>
                  <a:tcPr marL="16981" marR="16981" marT="0" marB="0"/>
                </a:tc>
                <a:tc>
                  <a:txBody>
                    <a:bodyPr/>
                    <a:lstStyle/>
                    <a:p>
                      <a:pPr algn="l">
                        <a:spcAft>
                          <a:spcPts val="0"/>
                        </a:spcAft>
                      </a:pPr>
                      <a:r>
                        <a:rPr lang="cs-CZ" sz="1800">
                          <a:effectLst/>
                        </a:rPr>
                        <a:t>Název</a:t>
                      </a:r>
                      <a:endParaRPr lang="cs-CZ" sz="1800">
                        <a:effectLst/>
                        <a:latin typeface="Times New Roman" panose="02020603050405020304" pitchFamily="18" charset="0"/>
                        <a:ea typeface="Times New Roman" panose="02020603050405020304" pitchFamily="18" charset="0"/>
                      </a:endParaRPr>
                    </a:p>
                  </a:txBody>
                  <a:tcPr marL="16981" marR="16981" marT="0" marB="0"/>
                </a:tc>
                <a:tc>
                  <a:txBody>
                    <a:bodyPr/>
                    <a:lstStyle/>
                    <a:p>
                      <a:pPr algn="ctr">
                        <a:spcAft>
                          <a:spcPts val="0"/>
                        </a:spcAft>
                      </a:pPr>
                      <a:r>
                        <a:rPr lang="cs-CZ" sz="1800">
                          <a:effectLst/>
                        </a:rPr>
                        <a:t>1.</a:t>
                      </a:r>
                      <a:endParaRPr lang="cs-CZ" sz="1800">
                        <a:effectLst/>
                        <a:latin typeface="Times New Roman" panose="02020603050405020304" pitchFamily="18" charset="0"/>
                        <a:ea typeface="Times New Roman" panose="02020603050405020304" pitchFamily="18" charset="0"/>
                      </a:endParaRPr>
                    </a:p>
                  </a:txBody>
                  <a:tcPr marL="16981" marR="16981" marT="0" marB="0"/>
                </a:tc>
                <a:tc>
                  <a:txBody>
                    <a:bodyPr/>
                    <a:lstStyle/>
                    <a:p>
                      <a:pPr algn="ctr">
                        <a:spcAft>
                          <a:spcPts val="0"/>
                        </a:spcAft>
                      </a:pPr>
                      <a:r>
                        <a:rPr lang="cs-CZ" sz="1800">
                          <a:effectLst/>
                        </a:rPr>
                        <a:t>2.</a:t>
                      </a:r>
                      <a:endParaRPr lang="cs-CZ" sz="1800">
                        <a:effectLst/>
                        <a:latin typeface="Times New Roman" panose="02020603050405020304" pitchFamily="18" charset="0"/>
                        <a:ea typeface="Times New Roman" panose="02020603050405020304" pitchFamily="18" charset="0"/>
                      </a:endParaRPr>
                    </a:p>
                  </a:txBody>
                  <a:tcPr marL="16981" marR="16981" marT="0" marB="0"/>
                </a:tc>
                <a:tc>
                  <a:txBody>
                    <a:bodyPr/>
                    <a:lstStyle/>
                    <a:p>
                      <a:pPr algn="ctr">
                        <a:spcAft>
                          <a:spcPts val="0"/>
                        </a:spcAft>
                      </a:pPr>
                      <a:r>
                        <a:rPr lang="cs-CZ" sz="1800">
                          <a:effectLst/>
                        </a:rPr>
                        <a:t>3.</a:t>
                      </a:r>
                      <a:endParaRPr lang="cs-CZ" sz="1800">
                        <a:effectLst/>
                        <a:latin typeface="Times New Roman" panose="02020603050405020304" pitchFamily="18" charset="0"/>
                        <a:ea typeface="Times New Roman" panose="02020603050405020304" pitchFamily="18" charset="0"/>
                      </a:endParaRPr>
                    </a:p>
                  </a:txBody>
                  <a:tcPr marL="16981" marR="16981" marT="0" marB="0"/>
                </a:tc>
                <a:tc>
                  <a:txBody>
                    <a:bodyPr/>
                    <a:lstStyle/>
                    <a:p>
                      <a:pPr algn="ctr">
                        <a:spcAft>
                          <a:spcPts val="0"/>
                        </a:spcAft>
                      </a:pPr>
                      <a:r>
                        <a:rPr lang="cs-CZ" sz="1800">
                          <a:effectLst/>
                        </a:rPr>
                        <a:t>4.</a:t>
                      </a:r>
                      <a:endParaRPr lang="cs-CZ" sz="1800">
                        <a:effectLst/>
                        <a:latin typeface="Times New Roman" panose="02020603050405020304" pitchFamily="18" charset="0"/>
                        <a:ea typeface="Times New Roman" panose="02020603050405020304" pitchFamily="18" charset="0"/>
                      </a:endParaRPr>
                    </a:p>
                  </a:txBody>
                  <a:tcPr marL="16981" marR="16981" marT="0" marB="0"/>
                </a:tc>
                <a:tc>
                  <a:txBody>
                    <a:bodyPr/>
                    <a:lstStyle/>
                    <a:p>
                      <a:pPr algn="ctr">
                        <a:spcAft>
                          <a:spcPts val="0"/>
                        </a:spcAft>
                      </a:pPr>
                      <a:r>
                        <a:rPr lang="cs-CZ" sz="1800" dirty="0">
                          <a:effectLst/>
                        </a:rPr>
                        <a:t>Celkem</a:t>
                      </a:r>
                      <a:endParaRPr lang="cs-CZ" sz="1800" dirty="0">
                        <a:effectLst/>
                        <a:latin typeface="Times New Roman" panose="02020603050405020304" pitchFamily="18" charset="0"/>
                        <a:ea typeface="Times New Roman" panose="02020603050405020304" pitchFamily="18" charset="0"/>
                      </a:endParaRPr>
                    </a:p>
                  </a:txBody>
                  <a:tcPr marL="16981" marR="16981" marT="0" marB="0"/>
                </a:tc>
                <a:extLst>
                  <a:ext uri="{0D108BD9-81ED-4DB2-BD59-A6C34878D82A}">
                    <a16:rowId xmlns:a16="http://schemas.microsoft.com/office/drawing/2014/main" val="3364553580"/>
                  </a:ext>
                </a:extLst>
              </a:tr>
              <a:tr h="294102">
                <a:tc>
                  <a:txBody>
                    <a:bodyPr/>
                    <a:lstStyle/>
                    <a:p>
                      <a:pPr algn="l">
                        <a:spcAft>
                          <a:spcPts val="0"/>
                        </a:spcAft>
                      </a:pPr>
                      <a:r>
                        <a:rPr lang="cs-CZ" sz="1800" dirty="0">
                          <a:effectLst/>
                        </a:rPr>
                        <a:t>5.1</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l">
                        <a:spcAft>
                          <a:spcPts val="0"/>
                        </a:spcAft>
                      </a:pPr>
                      <a:r>
                        <a:rPr lang="cs-CZ" sz="1800" dirty="0">
                          <a:effectLst/>
                        </a:rPr>
                        <a:t>Český jazyk</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dirty="0">
                          <a:effectLst/>
                        </a:rPr>
                        <a:t>5</a:t>
                      </a:r>
                      <a:endParaRPr lang="cs-CZ" sz="1800" b="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dirty="0">
                          <a:effectLst/>
                        </a:rPr>
                        <a:t>4</a:t>
                      </a:r>
                      <a:endParaRPr lang="cs-CZ" sz="1800" b="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dirty="0">
                          <a:effectLst/>
                        </a:rPr>
                        <a:t>4</a:t>
                      </a:r>
                      <a:endParaRPr lang="cs-CZ" sz="1800" b="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4</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effectLst/>
                        </a:rPr>
                        <a:t>17</a:t>
                      </a:r>
                      <a:endParaRPr lang="cs-CZ" sz="1800" b="1" dirty="0">
                        <a:effectLst/>
                        <a:latin typeface="Times New Roman" panose="02020603050405020304" pitchFamily="18" charset="0"/>
                        <a:ea typeface="Times New Roman" panose="02020603050405020304" pitchFamily="18" charset="0"/>
                      </a:endParaRPr>
                    </a:p>
                  </a:txBody>
                  <a:tcPr marL="16981" marR="16981" marT="0" marB="0" anchor="ctr"/>
                </a:tc>
                <a:extLst>
                  <a:ext uri="{0D108BD9-81ED-4DB2-BD59-A6C34878D82A}">
                    <a16:rowId xmlns:a16="http://schemas.microsoft.com/office/drawing/2014/main" val="2261141486"/>
                  </a:ext>
                </a:extLst>
              </a:tr>
              <a:tr h="294102">
                <a:tc>
                  <a:txBody>
                    <a:bodyPr/>
                    <a:lstStyle/>
                    <a:p>
                      <a:pPr algn="l">
                        <a:spcAft>
                          <a:spcPts val="0"/>
                        </a:spcAft>
                      </a:pPr>
                      <a:r>
                        <a:rPr lang="cs-CZ" sz="1800" dirty="0">
                          <a:effectLst/>
                        </a:rPr>
                        <a:t>5.2</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l">
                        <a:spcAft>
                          <a:spcPts val="0"/>
                        </a:spcAft>
                      </a:pPr>
                      <a:r>
                        <a:rPr lang="cs-CZ" sz="1800" dirty="0">
                          <a:effectLst/>
                        </a:rPr>
                        <a:t>Cizí jazyk 1</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dirty="0">
                          <a:effectLst/>
                        </a:rPr>
                        <a:t>3</a:t>
                      </a:r>
                      <a:endParaRPr lang="cs-CZ" sz="1800" b="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dirty="0">
                          <a:solidFill>
                            <a:schemeClr val="tx1"/>
                          </a:solidFill>
                          <a:effectLst/>
                        </a:rPr>
                        <a:t>3</a:t>
                      </a:r>
                      <a:endParaRPr lang="cs-CZ" sz="1800" b="0" dirty="0">
                        <a:solidFill>
                          <a:schemeClr val="tx1"/>
                        </a:solidFill>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dirty="0">
                          <a:effectLst/>
                        </a:rPr>
                        <a:t>3</a:t>
                      </a:r>
                      <a:endParaRPr lang="cs-CZ" sz="1800" b="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dirty="0">
                          <a:effectLst/>
                        </a:rPr>
                        <a:t>3</a:t>
                      </a:r>
                      <a:endParaRPr lang="cs-CZ" sz="1800" b="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solidFill>
                            <a:schemeClr val="tx1"/>
                          </a:solidFill>
                          <a:effectLst/>
                          <a:latin typeface="+mn-lt"/>
                          <a:ea typeface="+mn-ea"/>
                        </a:rPr>
                        <a:t>12</a:t>
                      </a:r>
                      <a:endParaRPr lang="cs-CZ" sz="1800" b="1" dirty="0">
                        <a:solidFill>
                          <a:schemeClr val="tx1"/>
                        </a:solidFill>
                        <a:effectLst/>
                        <a:latin typeface="Times New Roman" panose="02020603050405020304" pitchFamily="18" charset="0"/>
                        <a:ea typeface="Times New Roman" panose="02020603050405020304" pitchFamily="18" charset="0"/>
                      </a:endParaRPr>
                    </a:p>
                  </a:txBody>
                  <a:tcPr marL="16981" marR="16981" marT="0" marB="0" anchor="ctr"/>
                </a:tc>
                <a:extLst>
                  <a:ext uri="{0D108BD9-81ED-4DB2-BD59-A6C34878D82A}">
                    <a16:rowId xmlns:a16="http://schemas.microsoft.com/office/drawing/2014/main" val="1560026032"/>
                  </a:ext>
                </a:extLst>
              </a:tr>
              <a:tr h="294102">
                <a:tc>
                  <a:txBody>
                    <a:bodyPr/>
                    <a:lstStyle/>
                    <a:p>
                      <a:pPr algn="l">
                        <a:spcAft>
                          <a:spcPts val="0"/>
                        </a:spcAft>
                      </a:pPr>
                      <a:r>
                        <a:rPr lang="cs-CZ" sz="1800" dirty="0">
                          <a:effectLst/>
                        </a:rPr>
                        <a:t>5.3</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l">
                        <a:spcAft>
                          <a:spcPts val="0"/>
                        </a:spcAft>
                      </a:pPr>
                      <a:r>
                        <a:rPr lang="cs-CZ" sz="1800">
                          <a:effectLst/>
                        </a:rPr>
                        <a:t>Cizí jazyk 2</a:t>
                      </a:r>
                      <a:endParaRPr lang="cs-CZ" sz="180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dirty="0">
                          <a:effectLst/>
                        </a:rPr>
                        <a:t>2</a:t>
                      </a:r>
                      <a:endParaRPr lang="cs-CZ" sz="1800" b="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dirty="0">
                          <a:solidFill>
                            <a:schemeClr val="tx1"/>
                          </a:solidFill>
                          <a:effectLst/>
                        </a:rPr>
                        <a:t>2</a:t>
                      </a:r>
                      <a:endParaRPr lang="cs-CZ" sz="1800" b="0" dirty="0">
                        <a:solidFill>
                          <a:schemeClr val="tx1"/>
                        </a:solidFill>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dirty="0">
                          <a:effectLst/>
                        </a:rPr>
                        <a:t>3</a:t>
                      </a:r>
                      <a:endParaRPr lang="cs-CZ" sz="1800" b="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dirty="0">
                          <a:effectLst/>
                        </a:rPr>
                        <a:t>3</a:t>
                      </a:r>
                      <a:endParaRPr lang="cs-CZ" sz="1800" b="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solidFill>
                            <a:schemeClr val="tx1"/>
                          </a:solidFill>
                          <a:effectLst/>
                        </a:rPr>
                        <a:t>10</a:t>
                      </a:r>
                      <a:endParaRPr lang="cs-CZ" sz="1800" b="1" dirty="0">
                        <a:solidFill>
                          <a:schemeClr val="tx1"/>
                        </a:solidFill>
                        <a:effectLst/>
                        <a:latin typeface="Times New Roman" panose="02020603050405020304" pitchFamily="18" charset="0"/>
                        <a:ea typeface="Times New Roman" panose="02020603050405020304" pitchFamily="18" charset="0"/>
                      </a:endParaRPr>
                    </a:p>
                  </a:txBody>
                  <a:tcPr marL="16981" marR="16981" marT="0" marB="0" anchor="ctr"/>
                </a:tc>
                <a:extLst>
                  <a:ext uri="{0D108BD9-81ED-4DB2-BD59-A6C34878D82A}">
                    <a16:rowId xmlns:a16="http://schemas.microsoft.com/office/drawing/2014/main" val="4115466128"/>
                  </a:ext>
                </a:extLst>
              </a:tr>
              <a:tr h="294102">
                <a:tc>
                  <a:txBody>
                    <a:bodyPr/>
                    <a:lstStyle/>
                    <a:p>
                      <a:pPr algn="l">
                        <a:spcAft>
                          <a:spcPts val="0"/>
                        </a:spcAft>
                      </a:pPr>
                      <a:r>
                        <a:rPr lang="cs-CZ" sz="1800" dirty="0">
                          <a:effectLst/>
                        </a:rPr>
                        <a:t>5.4</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l">
                        <a:spcAft>
                          <a:spcPts val="0"/>
                        </a:spcAft>
                      </a:pPr>
                      <a:r>
                        <a:rPr lang="cs-CZ" sz="1800" dirty="0">
                          <a:effectLst/>
                        </a:rPr>
                        <a:t>Matematika</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dirty="0">
                          <a:effectLst/>
                        </a:rPr>
                        <a:t>4</a:t>
                      </a:r>
                      <a:endParaRPr lang="cs-CZ" sz="1800" b="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dirty="0">
                          <a:solidFill>
                            <a:schemeClr val="tx1"/>
                          </a:solidFill>
                          <a:effectLst/>
                        </a:rPr>
                        <a:t>4</a:t>
                      </a:r>
                      <a:endParaRPr lang="cs-CZ" sz="1800" b="0" dirty="0">
                        <a:solidFill>
                          <a:schemeClr val="tx1"/>
                        </a:solidFill>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4</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dirty="0">
                          <a:effectLst/>
                        </a:rPr>
                        <a:t>4</a:t>
                      </a:r>
                      <a:endParaRPr lang="cs-CZ" sz="1800" b="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solidFill>
                            <a:schemeClr val="tx1"/>
                          </a:solidFill>
                          <a:effectLst/>
                        </a:rPr>
                        <a:t>16</a:t>
                      </a:r>
                      <a:endParaRPr lang="cs-CZ" sz="1800" b="1" dirty="0">
                        <a:solidFill>
                          <a:schemeClr val="tx1"/>
                        </a:solidFill>
                        <a:effectLst/>
                        <a:latin typeface="Times New Roman" panose="02020603050405020304" pitchFamily="18" charset="0"/>
                        <a:ea typeface="Times New Roman" panose="02020603050405020304" pitchFamily="18" charset="0"/>
                      </a:endParaRPr>
                    </a:p>
                  </a:txBody>
                  <a:tcPr marL="16981" marR="16981" marT="0" marB="0" anchor="ctr"/>
                </a:tc>
                <a:extLst>
                  <a:ext uri="{0D108BD9-81ED-4DB2-BD59-A6C34878D82A}">
                    <a16:rowId xmlns:a16="http://schemas.microsoft.com/office/drawing/2014/main" val="2476730396"/>
                  </a:ext>
                </a:extLst>
              </a:tr>
              <a:tr h="294102">
                <a:tc>
                  <a:txBody>
                    <a:bodyPr/>
                    <a:lstStyle/>
                    <a:p>
                      <a:pPr algn="l">
                        <a:spcAft>
                          <a:spcPts val="0"/>
                        </a:spcAft>
                      </a:pPr>
                      <a:r>
                        <a:rPr lang="cs-CZ" sz="1800" dirty="0">
                          <a:effectLst/>
                        </a:rPr>
                        <a:t>5.5</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l">
                        <a:spcAft>
                          <a:spcPts val="0"/>
                        </a:spcAft>
                      </a:pPr>
                      <a:r>
                        <a:rPr lang="cs-CZ" sz="1800">
                          <a:effectLst/>
                        </a:rPr>
                        <a:t>Informatika</a:t>
                      </a:r>
                      <a:endParaRPr lang="cs-CZ" sz="180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dirty="0">
                          <a:effectLst/>
                        </a:rPr>
                        <a:t>1</a:t>
                      </a:r>
                      <a:endParaRPr lang="cs-CZ" sz="1800" b="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effectLst/>
                        </a:rPr>
                        <a:t>3</a:t>
                      </a:r>
                      <a:endParaRPr lang="cs-CZ" sz="1800" b="1" dirty="0">
                        <a:effectLst/>
                        <a:latin typeface="Times New Roman" panose="02020603050405020304" pitchFamily="18" charset="0"/>
                        <a:ea typeface="Times New Roman" panose="02020603050405020304" pitchFamily="18" charset="0"/>
                      </a:endParaRPr>
                    </a:p>
                  </a:txBody>
                  <a:tcPr marL="16981" marR="16981" marT="0" marB="0" anchor="ctr"/>
                </a:tc>
                <a:extLst>
                  <a:ext uri="{0D108BD9-81ED-4DB2-BD59-A6C34878D82A}">
                    <a16:rowId xmlns:a16="http://schemas.microsoft.com/office/drawing/2014/main" val="2136806102"/>
                  </a:ext>
                </a:extLst>
              </a:tr>
              <a:tr h="294102">
                <a:tc>
                  <a:txBody>
                    <a:bodyPr/>
                    <a:lstStyle/>
                    <a:p>
                      <a:pPr algn="l">
                        <a:spcAft>
                          <a:spcPts val="0"/>
                        </a:spcAft>
                      </a:pPr>
                      <a:r>
                        <a:rPr lang="cs-CZ" sz="1800" dirty="0">
                          <a:effectLst/>
                        </a:rPr>
                        <a:t>5.6</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l">
                        <a:spcAft>
                          <a:spcPts val="0"/>
                        </a:spcAft>
                      </a:pPr>
                      <a:r>
                        <a:rPr lang="cs-CZ" sz="1800" dirty="0">
                          <a:effectLst/>
                        </a:rPr>
                        <a:t>Dějepis</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dirty="0">
                          <a:effectLst/>
                        </a:rPr>
                        <a:t>2</a:t>
                      </a:r>
                      <a:endParaRPr lang="cs-CZ" sz="1800" b="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dirty="0">
                          <a:effectLst/>
                        </a:rPr>
                        <a:t>2</a:t>
                      </a:r>
                      <a:endParaRPr lang="cs-CZ" sz="1800" b="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effectLst/>
                        </a:rPr>
                        <a:t>8</a:t>
                      </a:r>
                      <a:endParaRPr lang="cs-CZ" sz="1800" b="1" dirty="0">
                        <a:effectLst/>
                        <a:latin typeface="Times New Roman" panose="02020603050405020304" pitchFamily="18" charset="0"/>
                        <a:ea typeface="Times New Roman" panose="02020603050405020304" pitchFamily="18" charset="0"/>
                      </a:endParaRPr>
                    </a:p>
                  </a:txBody>
                  <a:tcPr marL="16981" marR="16981" marT="0" marB="0" anchor="ctr"/>
                </a:tc>
                <a:extLst>
                  <a:ext uri="{0D108BD9-81ED-4DB2-BD59-A6C34878D82A}">
                    <a16:rowId xmlns:a16="http://schemas.microsoft.com/office/drawing/2014/main" val="134892716"/>
                  </a:ext>
                </a:extLst>
              </a:tr>
              <a:tr h="294102">
                <a:tc>
                  <a:txBody>
                    <a:bodyPr/>
                    <a:lstStyle/>
                    <a:p>
                      <a:pPr algn="l">
                        <a:spcAft>
                          <a:spcPts val="0"/>
                        </a:spcAft>
                      </a:pPr>
                      <a:r>
                        <a:rPr lang="cs-CZ" sz="1800" dirty="0">
                          <a:effectLst/>
                        </a:rPr>
                        <a:t>5.7</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l">
                        <a:spcAft>
                          <a:spcPts val="0"/>
                        </a:spcAft>
                      </a:pPr>
                      <a:r>
                        <a:rPr lang="cs-CZ" sz="1800" dirty="0">
                          <a:effectLst/>
                        </a:rPr>
                        <a:t>Občanská výchova</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1</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1</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1</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dirty="0">
                          <a:effectLst/>
                        </a:rPr>
                        <a:t>1</a:t>
                      </a:r>
                      <a:endParaRPr lang="cs-CZ" sz="1800" b="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effectLst/>
                        </a:rPr>
                        <a:t>4</a:t>
                      </a:r>
                      <a:endParaRPr lang="cs-CZ" sz="1800" b="1" dirty="0">
                        <a:effectLst/>
                        <a:latin typeface="Times New Roman" panose="02020603050405020304" pitchFamily="18" charset="0"/>
                        <a:ea typeface="Times New Roman" panose="02020603050405020304" pitchFamily="18" charset="0"/>
                      </a:endParaRPr>
                    </a:p>
                  </a:txBody>
                  <a:tcPr marL="16981" marR="16981" marT="0" marB="0" anchor="ctr"/>
                </a:tc>
                <a:extLst>
                  <a:ext uri="{0D108BD9-81ED-4DB2-BD59-A6C34878D82A}">
                    <a16:rowId xmlns:a16="http://schemas.microsoft.com/office/drawing/2014/main" val="3468154472"/>
                  </a:ext>
                </a:extLst>
              </a:tr>
              <a:tr h="294102">
                <a:tc>
                  <a:txBody>
                    <a:bodyPr/>
                    <a:lstStyle/>
                    <a:p>
                      <a:pPr algn="l">
                        <a:spcAft>
                          <a:spcPts val="0"/>
                        </a:spcAft>
                      </a:pPr>
                      <a:r>
                        <a:rPr lang="cs-CZ" sz="1800" dirty="0">
                          <a:effectLst/>
                        </a:rPr>
                        <a:t>5.8</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l">
                        <a:spcAft>
                          <a:spcPts val="0"/>
                        </a:spcAft>
                      </a:pPr>
                      <a:r>
                        <a:rPr lang="cs-CZ" sz="1800" dirty="0">
                          <a:effectLst/>
                        </a:rPr>
                        <a:t>Fyzika</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effectLst/>
                        </a:rPr>
                        <a:t>8</a:t>
                      </a:r>
                      <a:endParaRPr lang="cs-CZ" sz="1800" b="1" dirty="0">
                        <a:effectLst/>
                        <a:latin typeface="Times New Roman" panose="02020603050405020304" pitchFamily="18" charset="0"/>
                        <a:ea typeface="Times New Roman" panose="02020603050405020304" pitchFamily="18" charset="0"/>
                      </a:endParaRPr>
                    </a:p>
                  </a:txBody>
                  <a:tcPr marL="16981" marR="16981" marT="0" marB="0" anchor="ctr"/>
                </a:tc>
                <a:extLst>
                  <a:ext uri="{0D108BD9-81ED-4DB2-BD59-A6C34878D82A}">
                    <a16:rowId xmlns:a16="http://schemas.microsoft.com/office/drawing/2014/main" val="240339762"/>
                  </a:ext>
                </a:extLst>
              </a:tr>
              <a:tr h="294102">
                <a:tc>
                  <a:txBody>
                    <a:bodyPr/>
                    <a:lstStyle/>
                    <a:p>
                      <a:pPr algn="l">
                        <a:spcAft>
                          <a:spcPts val="0"/>
                        </a:spcAft>
                      </a:pPr>
                      <a:r>
                        <a:rPr lang="cs-CZ" sz="1800" dirty="0">
                          <a:effectLst/>
                        </a:rPr>
                        <a:t>5.9</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l">
                        <a:spcAft>
                          <a:spcPts val="0"/>
                        </a:spcAft>
                      </a:pPr>
                      <a:r>
                        <a:rPr lang="cs-CZ" sz="1800" dirty="0">
                          <a:effectLst/>
                        </a:rPr>
                        <a:t>Chemie</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effectLst/>
                        </a:rPr>
                        <a:t>6</a:t>
                      </a:r>
                      <a:endParaRPr lang="cs-CZ" sz="1800" b="1" dirty="0">
                        <a:effectLst/>
                        <a:latin typeface="Times New Roman" panose="02020603050405020304" pitchFamily="18" charset="0"/>
                        <a:ea typeface="Times New Roman" panose="02020603050405020304" pitchFamily="18" charset="0"/>
                      </a:endParaRPr>
                    </a:p>
                  </a:txBody>
                  <a:tcPr marL="16981" marR="16981" marT="0" marB="0" anchor="ctr"/>
                </a:tc>
                <a:extLst>
                  <a:ext uri="{0D108BD9-81ED-4DB2-BD59-A6C34878D82A}">
                    <a16:rowId xmlns:a16="http://schemas.microsoft.com/office/drawing/2014/main" val="1850300862"/>
                  </a:ext>
                </a:extLst>
              </a:tr>
              <a:tr h="294102">
                <a:tc>
                  <a:txBody>
                    <a:bodyPr/>
                    <a:lstStyle/>
                    <a:p>
                      <a:pPr algn="l">
                        <a:spcAft>
                          <a:spcPts val="0"/>
                        </a:spcAft>
                      </a:pPr>
                      <a:r>
                        <a:rPr lang="cs-CZ" sz="1800">
                          <a:effectLst/>
                        </a:rPr>
                        <a:t>5.10</a:t>
                      </a:r>
                      <a:endParaRPr lang="cs-CZ" sz="180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l">
                        <a:spcAft>
                          <a:spcPts val="0"/>
                        </a:spcAft>
                      </a:pPr>
                      <a:r>
                        <a:rPr lang="cs-CZ" sz="1800" dirty="0">
                          <a:effectLst/>
                        </a:rPr>
                        <a:t>Biologie</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effectLst/>
                        </a:rPr>
                        <a:t>8</a:t>
                      </a:r>
                      <a:endParaRPr lang="cs-CZ" sz="1800" b="1" dirty="0">
                        <a:effectLst/>
                        <a:latin typeface="Times New Roman" panose="02020603050405020304" pitchFamily="18" charset="0"/>
                        <a:ea typeface="Times New Roman" panose="02020603050405020304" pitchFamily="18" charset="0"/>
                      </a:endParaRPr>
                    </a:p>
                  </a:txBody>
                  <a:tcPr marL="16981" marR="16981" marT="0" marB="0" anchor="ctr"/>
                </a:tc>
                <a:extLst>
                  <a:ext uri="{0D108BD9-81ED-4DB2-BD59-A6C34878D82A}">
                    <a16:rowId xmlns:a16="http://schemas.microsoft.com/office/drawing/2014/main" val="4012661103"/>
                  </a:ext>
                </a:extLst>
              </a:tr>
              <a:tr h="294102">
                <a:tc>
                  <a:txBody>
                    <a:bodyPr/>
                    <a:lstStyle/>
                    <a:p>
                      <a:pPr algn="l">
                        <a:spcAft>
                          <a:spcPts val="0"/>
                        </a:spcAft>
                      </a:pPr>
                      <a:r>
                        <a:rPr lang="cs-CZ" sz="1800">
                          <a:effectLst/>
                        </a:rPr>
                        <a:t>5.11</a:t>
                      </a:r>
                      <a:endParaRPr lang="cs-CZ" sz="180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l">
                        <a:spcAft>
                          <a:spcPts val="0"/>
                        </a:spcAft>
                      </a:pPr>
                      <a:r>
                        <a:rPr lang="cs-CZ" sz="1800" dirty="0">
                          <a:effectLst/>
                        </a:rPr>
                        <a:t>Zeměpis</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effectLst/>
                        </a:rPr>
                        <a:t>8</a:t>
                      </a:r>
                      <a:endParaRPr lang="cs-CZ" sz="1800" b="1" dirty="0">
                        <a:effectLst/>
                        <a:latin typeface="Times New Roman" panose="02020603050405020304" pitchFamily="18" charset="0"/>
                        <a:ea typeface="Times New Roman" panose="02020603050405020304" pitchFamily="18" charset="0"/>
                      </a:endParaRPr>
                    </a:p>
                  </a:txBody>
                  <a:tcPr marL="16981" marR="16981" marT="0" marB="0" anchor="ctr"/>
                </a:tc>
                <a:extLst>
                  <a:ext uri="{0D108BD9-81ED-4DB2-BD59-A6C34878D82A}">
                    <a16:rowId xmlns:a16="http://schemas.microsoft.com/office/drawing/2014/main" val="3836964041"/>
                  </a:ext>
                </a:extLst>
              </a:tr>
              <a:tr h="294102">
                <a:tc>
                  <a:txBody>
                    <a:bodyPr/>
                    <a:lstStyle/>
                    <a:p>
                      <a:pPr algn="l">
                        <a:spcAft>
                          <a:spcPts val="0"/>
                        </a:spcAft>
                      </a:pPr>
                      <a:r>
                        <a:rPr lang="cs-CZ" sz="1800">
                          <a:effectLst/>
                        </a:rPr>
                        <a:t>5.12</a:t>
                      </a:r>
                      <a:endParaRPr lang="cs-CZ" sz="180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l">
                        <a:spcAft>
                          <a:spcPts val="0"/>
                        </a:spcAft>
                      </a:pPr>
                      <a:r>
                        <a:rPr lang="cs-CZ" sz="1800" dirty="0">
                          <a:effectLst/>
                        </a:rPr>
                        <a:t>Hudební výchova</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1</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1</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1</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1</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effectLst/>
                        </a:rPr>
                        <a:t>4</a:t>
                      </a:r>
                      <a:endParaRPr lang="cs-CZ" sz="1800" b="1" dirty="0">
                        <a:effectLst/>
                        <a:latin typeface="Times New Roman" panose="02020603050405020304" pitchFamily="18" charset="0"/>
                        <a:ea typeface="Times New Roman" panose="02020603050405020304" pitchFamily="18" charset="0"/>
                      </a:endParaRPr>
                    </a:p>
                  </a:txBody>
                  <a:tcPr marL="16981" marR="16981" marT="0" marB="0" anchor="ctr"/>
                </a:tc>
                <a:extLst>
                  <a:ext uri="{0D108BD9-81ED-4DB2-BD59-A6C34878D82A}">
                    <a16:rowId xmlns:a16="http://schemas.microsoft.com/office/drawing/2014/main" val="2900705948"/>
                  </a:ext>
                </a:extLst>
              </a:tr>
              <a:tr h="294102">
                <a:tc>
                  <a:txBody>
                    <a:bodyPr/>
                    <a:lstStyle/>
                    <a:p>
                      <a:pPr algn="l">
                        <a:spcAft>
                          <a:spcPts val="0"/>
                        </a:spcAft>
                      </a:pPr>
                      <a:r>
                        <a:rPr lang="cs-CZ" sz="1800">
                          <a:effectLst/>
                        </a:rPr>
                        <a:t>5.13</a:t>
                      </a:r>
                      <a:endParaRPr lang="cs-CZ" sz="180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l">
                        <a:spcAft>
                          <a:spcPts val="0"/>
                        </a:spcAft>
                      </a:pPr>
                      <a:r>
                        <a:rPr lang="cs-CZ" sz="1800" dirty="0">
                          <a:effectLst/>
                        </a:rPr>
                        <a:t>Výtvarná výchova</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1</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1</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effectLst/>
                        </a:rPr>
                        <a:t>6</a:t>
                      </a:r>
                      <a:endParaRPr lang="cs-CZ" sz="1800" b="1" dirty="0">
                        <a:effectLst/>
                        <a:latin typeface="Times New Roman" panose="02020603050405020304" pitchFamily="18" charset="0"/>
                        <a:ea typeface="Times New Roman" panose="02020603050405020304" pitchFamily="18" charset="0"/>
                      </a:endParaRPr>
                    </a:p>
                  </a:txBody>
                  <a:tcPr marL="16981" marR="16981" marT="0" marB="0" anchor="ctr"/>
                </a:tc>
                <a:extLst>
                  <a:ext uri="{0D108BD9-81ED-4DB2-BD59-A6C34878D82A}">
                    <a16:rowId xmlns:a16="http://schemas.microsoft.com/office/drawing/2014/main" val="1650486425"/>
                  </a:ext>
                </a:extLst>
              </a:tr>
              <a:tr h="294102">
                <a:tc>
                  <a:txBody>
                    <a:bodyPr/>
                    <a:lstStyle/>
                    <a:p>
                      <a:pPr algn="l">
                        <a:spcAft>
                          <a:spcPts val="0"/>
                        </a:spcAft>
                      </a:pPr>
                      <a:r>
                        <a:rPr lang="cs-CZ" sz="1800">
                          <a:effectLst/>
                        </a:rPr>
                        <a:t>5.14</a:t>
                      </a:r>
                      <a:endParaRPr lang="cs-CZ" sz="180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l">
                        <a:spcAft>
                          <a:spcPts val="0"/>
                        </a:spcAft>
                      </a:pPr>
                      <a:r>
                        <a:rPr lang="cs-CZ" sz="1800" dirty="0">
                          <a:effectLst/>
                        </a:rPr>
                        <a:t>Tělesná výchova</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effectLst/>
                        </a:rPr>
                        <a:t>8</a:t>
                      </a:r>
                      <a:endParaRPr lang="cs-CZ" sz="1800" b="1" dirty="0">
                        <a:effectLst/>
                        <a:latin typeface="Times New Roman" panose="02020603050405020304" pitchFamily="18" charset="0"/>
                        <a:ea typeface="Times New Roman" panose="02020603050405020304" pitchFamily="18" charset="0"/>
                      </a:endParaRPr>
                    </a:p>
                  </a:txBody>
                  <a:tcPr marL="16981" marR="16981" marT="0" marB="0" anchor="ctr"/>
                </a:tc>
                <a:extLst>
                  <a:ext uri="{0D108BD9-81ED-4DB2-BD59-A6C34878D82A}">
                    <a16:rowId xmlns:a16="http://schemas.microsoft.com/office/drawing/2014/main" val="3251322630"/>
                  </a:ext>
                </a:extLst>
              </a:tr>
              <a:tr h="294102">
                <a:tc>
                  <a:txBody>
                    <a:bodyPr/>
                    <a:lstStyle/>
                    <a:p>
                      <a:pPr algn="l">
                        <a:spcAft>
                          <a:spcPts val="0"/>
                        </a:spcAft>
                      </a:pPr>
                      <a:r>
                        <a:rPr lang="cs-CZ" sz="1800" dirty="0">
                          <a:effectLst/>
                        </a:rPr>
                        <a:t>5.15</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l">
                        <a:spcAft>
                          <a:spcPts val="0"/>
                        </a:spcAft>
                      </a:pPr>
                      <a:r>
                        <a:rPr lang="cs-CZ" sz="1800" dirty="0">
                          <a:effectLst/>
                        </a:rPr>
                        <a:t>1. volitelný předmět</a:t>
                      </a:r>
                      <a:endParaRPr lang="cs-CZ" sz="1800"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1</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1</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800" b="0">
                          <a:effectLst/>
                        </a:rPr>
                        <a:t>2</a:t>
                      </a:r>
                      <a:endParaRPr lang="cs-CZ" sz="1800" b="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effectLst/>
                        </a:rPr>
                        <a:t>4</a:t>
                      </a:r>
                      <a:endParaRPr lang="cs-CZ" sz="1800" b="1" dirty="0">
                        <a:effectLst/>
                        <a:latin typeface="Times New Roman" panose="02020603050405020304" pitchFamily="18" charset="0"/>
                        <a:ea typeface="Times New Roman" panose="02020603050405020304" pitchFamily="18" charset="0"/>
                      </a:endParaRPr>
                    </a:p>
                  </a:txBody>
                  <a:tcPr marL="16981" marR="16981" marT="0" marB="0" anchor="ctr"/>
                </a:tc>
                <a:extLst>
                  <a:ext uri="{0D108BD9-81ED-4DB2-BD59-A6C34878D82A}">
                    <a16:rowId xmlns:a16="http://schemas.microsoft.com/office/drawing/2014/main" val="3610710486"/>
                  </a:ext>
                </a:extLst>
              </a:tr>
              <a:tr h="294102">
                <a:tc>
                  <a:txBody>
                    <a:bodyPr/>
                    <a:lstStyle/>
                    <a:p>
                      <a:pPr algn="l"/>
                      <a:endParaRPr lang="cs-CZ" sz="1050" dirty="0">
                        <a:effectLst/>
                        <a:latin typeface="Times New Roman" panose="02020603050405020304" pitchFamily="18" charset="0"/>
                      </a:endParaRPr>
                    </a:p>
                  </a:txBody>
                  <a:tcPr marL="16981" marR="16981" marT="0" marB="0" anchor="ctr"/>
                </a:tc>
                <a:tc>
                  <a:txBody>
                    <a:bodyPr/>
                    <a:lstStyle/>
                    <a:p>
                      <a:pPr algn="l">
                        <a:spcAft>
                          <a:spcPts val="0"/>
                        </a:spcAft>
                      </a:pPr>
                      <a:r>
                        <a:rPr lang="cs-CZ" sz="1800" b="1" dirty="0">
                          <a:effectLst/>
                        </a:rPr>
                        <a:t>Celkem</a:t>
                      </a:r>
                      <a:endParaRPr lang="cs-CZ" sz="1800" b="1"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effectLst/>
                        </a:rPr>
                        <a:t>28</a:t>
                      </a:r>
                      <a:endParaRPr lang="cs-CZ" sz="1800" b="1"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effectLst/>
                        </a:rPr>
                        <a:t>30</a:t>
                      </a:r>
                      <a:endParaRPr lang="cs-CZ" sz="1800" b="1"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effectLst/>
                        </a:rPr>
                        <a:t>32</a:t>
                      </a:r>
                      <a:endParaRPr lang="cs-CZ" sz="1800" b="1"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effectLst/>
                        </a:rPr>
                        <a:t>32</a:t>
                      </a:r>
                      <a:endParaRPr lang="cs-CZ" sz="1800" b="1" dirty="0">
                        <a:effectLst/>
                        <a:latin typeface="Times New Roman" panose="02020603050405020304" pitchFamily="18" charset="0"/>
                        <a:ea typeface="Times New Roman" panose="02020603050405020304" pitchFamily="18" charset="0"/>
                      </a:endParaRPr>
                    </a:p>
                  </a:txBody>
                  <a:tcPr marL="16981" marR="16981" marT="0" marB="0" anchor="ctr"/>
                </a:tc>
                <a:tc>
                  <a:txBody>
                    <a:bodyPr/>
                    <a:lstStyle/>
                    <a:p>
                      <a:pPr algn="ctr">
                        <a:spcAft>
                          <a:spcPts val="0"/>
                        </a:spcAft>
                      </a:pPr>
                      <a:r>
                        <a:rPr lang="cs-CZ" sz="1600" b="1" dirty="0">
                          <a:effectLst/>
                        </a:rPr>
                        <a:t>122</a:t>
                      </a:r>
                      <a:endParaRPr lang="cs-CZ" sz="1800" b="1" dirty="0">
                        <a:effectLst/>
                        <a:latin typeface="Times New Roman" panose="02020603050405020304" pitchFamily="18" charset="0"/>
                        <a:ea typeface="Times New Roman" panose="02020603050405020304" pitchFamily="18" charset="0"/>
                      </a:endParaRPr>
                    </a:p>
                  </a:txBody>
                  <a:tcPr marL="16981" marR="16981" marT="0" marB="0" anchor="ctr"/>
                </a:tc>
                <a:extLst>
                  <a:ext uri="{0D108BD9-81ED-4DB2-BD59-A6C34878D82A}">
                    <a16:rowId xmlns:a16="http://schemas.microsoft.com/office/drawing/2014/main" val="3107909965"/>
                  </a:ext>
                </a:extLst>
              </a:tr>
            </a:tbl>
          </a:graphicData>
        </a:graphic>
      </p:graphicFrame>
      <p:sp>
        <p:nvSpPr>
          <p:cNvPr id="4" name="Nadpis 1"/>
          <p:cNvSpPr txBox="1">
            <a:spLocks/>
          </p:cNvSpPr>
          <p:nvPr/>
        </p:nvSpPr>
        <p:spPr>
          <a:xfrm>
            <a:off x="939168" y="324354"/>
            <a:ext cx="7406640" cy="625192"/>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cs-CZ" dirty="0"/>
              <a:t>Učební plán – G8</a:t>
            </a:r>
          </a:p>
        </p:txBody>
      </p:sp>
    </p:spTree>
    <p:extLst>
      <p:ext uri="{BB962C8B-B14F-4D97-AF65-F5344CB8AC3E}">
        <p14:creationId xmlns:p14="http://schemas.microsoft.com/office/powerpoint/2010/main" val="66647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7251" y="548680"/>
            <a:ext cx="7406640" cy="1356360"/>
          </a:xfrm>
        </p:spPr>
        <p:txBody>
          <a:bodyPr/>
          <a:lstStyle/>
          <a:p>
            <a:r>
              <a:rPr lang="cs-CZ" b="1" dirty="0"/>
              <a:t>Poznámka k UP – 1. ročník</a:t>
            </a:r>
          </a:p>
        </p:txBody>
      </p:sp>
      <p:sp>
        <p:nvSpPr>
          <p:cNvPr id="3" name="Zástupný symbol pro obsah 2"/>
          <p:cNvSpPr>
            <a:spLocks noGrp="1"/>
          </p:cNvSpPr>
          <p:nvPr>
            <p:ph idx="1"/>
          </p:nvPr>
        </p:nvSpPr>
        <p:spPr/>
        <p:txBody>
          <a:bodyPr>
            <a:normAutofit/>
          </a:bodyPr>
          <a:lstStyle/>
          <a:p>
            <a:r>
              <a:rPr lang="cs-CZ" sz="2800" dirty="0"/>
              <a:t>G8 – 1 hodina ČJ je půlená</a:t>
            </a:r>
          </a:p>
          <a:p>
            <a:pPr marL="34290" indent="0">
              <a:buNone/>
            </a:pPr>
            <a:r>
              <a:rPr lang="cs-CZ" sz="2800" dirty="0"/>
              <a:t>	1 hodina M je půlená</a:t>
            </a:r>
          </a:p>
          <a:p>
            <a:pPr marL="34290" indent="0">
              <a:buNone/>
            </a:pPr>
            <a:r>
              <a:rPr lang="cs-CZ" sz="2800" dirty="0"/>
              <a:t>             2 hodiny NJ povinné</a:t>
            </a:r>
          </a:p>
        </p:txBody>
      </p:sp>
    </p:spTree>
    <p:extLst>
      <p:ext uri="{BB962C8B-B14F-4D97-AF65-F5344CB8AC3E}">
        <p14:creationId xmlns:p14="http://schemas.microsoft.com/office/powerpoint/2010/main" val="2420271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Další možné aktivity</a:t>
            </a:r>
          </a:p>
        </p:txBody>
      </p:sp>
      <p:sp>
        <p:nvSpPr>
          <p:cNvPr id="3" name="Zástupný symbol pro obsah 2"/>
          <p:cNvSpPr>
            <a:spLocks noGrp="1"/>
          </p:cNvSpPr>
          <p:nvPr>
            <p:ph idx="1"/>
          </p:nvPr>
        </p:nvSpPr>
        <p:spPr/>
        <p:txBody>
          <a:bodyPr>
            <a:normAutofit fontScale="77500" lnSpcReduction="20000"/>
          </a:bodyPr>
          <a:lstStyle/>
          <a:p>
            <a:r>
              <a:rPr lang="cs-CZ" sz="3200" dirty="0"/>
              <a:t>Exkurze, přednášky, besedy, kurzy</a:t>
            </a:r>
          </a:p>
          <a:p>
            <a:r>
              <a:rPr lang="cs-CZ" sz="3200" b="1" u="sng" dirty="0"/>
              <a:t>Projekty:</a:t>
            </a:r>
            <a:r>
              <a:rPr lang="cs-CZ" sz="3200" dirty="0"/>
              <a:t> </a:t>
            </a:r>
          </a:p>
          <a:p>
            <a:r>
              <a:rPr lang="cs-CZ" sz="3200" dirty="0"/>
              <a:t>Erasmus – partnerství škol (AJ, NJ)</a:t>
            </a:r>
          </a:p>
          <a:p>
            <a:r>
              <a:rPr lang="cs-CZ" sz="3200" dirty="0" err="1"/>
              <a:t>KaPoDaV</a:t>
            </a:r>
            <a:r>
              <a:rPr lang="cs-CZ" sz="3200" dirty="0"/>
              <a:t> (finanční gramotnost)</a:t>
            </a:r>
          </a:p>
          <a:p>
            <a:r>
              <a:rPr lang="cs-CZ" sz="3200" dirty="0"/>
              <a:t> Šachový klub při GPOA Znojmo</a:t>
            </a:r>
          </a:p>
          <a:p>
            <a:r>
              <a:rPr lang="cs-CZ" sz="3200" dirty="0"/>
              <a:t> Pěvecký sbor ZNOIMIA</a:t>
            </a:r>
          </a:p>
          <a:p>
            <a:r>
              <a:rPr lang="cs-CZ" sz="3200" dirty="0"/>
              <a:t> </a:t>
            </a:r>
            <a:r>
              <a:rPr lang="cs-CZ" sz="3200" dirty="0" err="1"/>
              <a:t>DofE</a:t>
            </a:r>
            <a:r>
              <a:rPr lang="cs-CZ" sz="3200" dirty="0"/>
              <a:t> – výchovný program vévody z Edinburghu</a:t>
            </a:r>
          </a:p>
          <a:p>
            <a:r>
              <a:rPr lang="cs-CZ" sz="3200" dirty="0"/>
              <a:t>Vlastní projekty</a:t>
            </a:r>
          </a:p>
          <a:p>
            <a:r>
              <a:rPr lang="cs-CZ" sz="3200" dirty="0">
                <a:solidFill>
                  <a:srgbClr val="FF0000"/>
                </a:solidFill>
              </a:rPr>
              <a:t>(realizace podle současných podmínek)</a:t>
            </a:r>
          </a:p>
        </p:txBody>
      </p:sp>
    </p:spTree>
    <p:extLst>
      <p:ext uri="{BB962C8B-B14F-4D97-AF65-F5344CB8AC3E}">
        <p14:creationId xmlns:p14="http://schemas.microsoft.com/office/powerpoint/2010/main" val="144447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Náklady na výuku</a:t>
            </a:r>
          </a:p>
        </p:txBody>
      </p:sp>
      <p:sp>
        <p:nvSpPr>
          <p:cNvPr id="3" name="Zástupný symbol pro obsah 2"/>
          <p:cNvSpPr>
            <a:spLocks noGrp="1"/>
          </p:cNvSpPr>
          <p:nvPr>
            <p:ph idx="1"/>
          </p:nvPr>
        </p:nvSpPr>
        <p:spPr>
          <a:xfrm>
            <a:off x="859237" y="1628800"/>
            <a:ext cx="7404653" cy="4690820"/>
          </a:xfrm>
        </p:spPr>
        <p:txBody>
          <a:bodyPr>
            <a:normAutofit fontScale="92500" lnSpcReduction="10000"/>
          </a:bodyPr>
          <a:lstStyle/>
          <a:p>
            <a:pPr>
              <a:spcAft>
                <a:spcPts val="1200"/>
              </a:spcAft>
            </a:pPr>
            <a:r>
              <a:rPr lang="cs-CZ" sz="2800" b="1" dirty="0"/>
              <a:t>G1.A </a:t>
            </a:r>
          </a:p>
          <a:p>
            <a:pPr>
              <a:buFontTx/>
              <a:buChar char="-"/>
            </a:pPr>
            <a:r>
              <a:rPr lang="cs-CZ" sz="2800" dirty="0"/>
              <a:t>učebnice budou žákům předány v den nástupu do školy</a:t>
            </a:r>
          </a:p>
          <a:p>
            <a:pPr>
              <a:buFontTx/>
              <a:buChar char="-"/>
            </a:pPr>
            <a:r>
              <a:rPr lang="cs-CZ" sz="2800" dirty="0"/>
              <a:t>zákonní zástupci zajistí přezůvky a  pomůcky dle požadavků jednotlivých vyučujících</a:t>
            </a:r>
          </a:p>
          <a:p>
            <a:pPr>
              <a:buFontTx/>
              <a:buChar char="-"/>
            </a:pPr>
            <a:r>
              <a:rPr lang="cs-CZ" sz="2800" dirty="0"/>
              <a:t>pracovní sešity do jednotlivých předmětů – hradí sami</a:t>
            </a:r>
          </a:p>
          <a:p>
            <a:pPr>
              <a:buFontTx/>
              <a:buChar char="-"/>
            </a:pPr>
            <a:r>
              <a:rPr lang="cs-CZ" sz="2800" dirty="0"/>
              <a:t>zámek na šatní skříňku (kvalitnější)</a:t>
            </a:r>
          </a:p>
          <a:p>
            <a:pPr>
              <a:buFontTx/>
              <a:buChar char="-"/>
            </a:pPr>
            <a:r>
              <a:rPr lang="cs-CZ" sz="2800" dirty="0"/>
              <a:t>psací potřeby (+ </a:t>
            </a:r>
            <a:r>
              <a:rPr lang="cs-CZ" sz="2800" dirty="0" err="1"/>
              <a:t>Vv</a:t>
            </a:r>
            <a:r>
              <a:rPr lang="cs-CZ" sz="2800" dirty="0"/>
              <a:t>, </a:t>
            </a:r>
            <a:r>
              <a:rPr lang="cs-CZ" sz="2800" dirty="0" err="1"/>
              <a:t>Tv</a:t>
            </a:r>
            <a:r>
              <a:rPr lang="cs-CZ" sz="2800" dirty="0"/>
              <a:t>, M)</a:t>
            </a:r>
          </a:p>
          <a:p>
            <a:pPr>
              <a:buFontTx/>
              <a:buChar char="-"/>
            </a:pPr>
            <a:r>
              <a:rPr lang="cs-CZ" sz="2800" dirty="0"/>
              <a:t>SRPŠ (200,-)</a:t>
            </a:r>
          </a:p>
          <a:p>
            <a:pPr>
              <a:buFontTx/>
              <a:buChar char="-"/>
            </a:pPr>
            <a:endParaRPr lang="cs-CZ"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řevo">
  <a:themeElements>
    <a:clrScheme name="Dřev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řev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řev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TM03090434[[fn=Dřevo]]</Template>
  <TotalTime>569</TotalTime>
  <Words>1056</Words>
  <Application>Microsoft Office PowerPoint</Application>
  <PresentationFormat>Předvádění na obrazovce (4:3)</PresentationFormat>
  <Paragraphs>257</Paragraphs>
  <Slides>27</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27</vt:i4>
      </vt:variant>
    </vt:vector>
  </HeadingPairs>
  <TitlesOfParts>
    <vt:vector size="33" baseType="lpstr">
      <vt:lpstr>Calibri</vt:lpstr>
      <vt:lpstr>Rockwell</vt:lpstr>
      <vt:lpstr>Rockwell Condensed</vt:lpstr>
      <vt:lpstr>Times New Roman</vt:lpstr>
      <vt:lpstr>Wingdings</vt:lpstr>
      <vt:lpstr>Dřevo</vt:lpstr>
      <vt:lpstr>Gymnázium, Střední pedagogická škola, Obchodní akademie a jazyková škola  s právem státní jazykové zkoušky, příspěvková organizace </vt:lpstr>
      <vt:lpstr>Základní informace</vt:lpstr>
      <vt:lpstr>Důležité kontakty</vt:lpstr>
      <vt:lpstr>1. Ročník osmiletého Gymnázia</vt:lpstr>
      <vt:lpstr>Výuka 2021/2022</vt:lpstr>
      <vt:lpstr>Prezentace aplikace PowerPoint</vt:lpstr>
      <vt:lpstr>Poznámka k UP – 1. ročník</vt:lpstr>
      <vt:lpstr>Další možné aktivity</vt:lpstr>
      <vt:lpstr>Náklady na výuku</vt:lpstr>
      <vt:lpstr>Stravování </vt:lpstr>
      <vt:lpstr>Stravování </vt:lpstr>
      <vt:lpstr>Stravování </vt:lpstr>
      <vt:lpstr>Elektronické objednávky:  </vt:lpstr>
      <vt:lpstr>Odhlašování stravy</vt:lpstr>
      <vt:lpstr>Upozornění</vt:lpstr>
      <vt:lpstr>Domov mládeže + jídelna</vt:lpstr>
      <vt:lpstr>Další služby</vt:lpstr>
      <vt:lpstr>Základní seznámení  se školním řádem</vt:lpstr>
      <vt:lpstr>Základní seznámení  se školním řádem</vt:lpstr>
      <vt:lpstr>Covid - 19</vt:lpstr>
      <vt:lpstr>SCREENINGOVÉ TESTOVÁNÍ VE ŠKOLÁCH ZÁŘÍ 2021</vt:lpstr>
      <vt:lpstr>Komunikace </vt:lpstr>
      <vt:lpstr>Výchovné poradenství</vt:lpstr>
      <vt:lpstr>Zahájení školního roku 2021/2022</vt:lpstr>
      <vt:lpstr>Organizace školního roku 2021/2022</vt:lpstr>
      <vt:lpstr>ADAPTAČNÍ KURZY</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Gymnázium, Střední pedagogická škola, Obchodní akademie a jazyková škola s právem státní jazykové zkoušky</dc:title>
  <dc:creator>User</dc:creator>
  <cp:lastModifiedBy>Barnetová Eva</cp:lastModifiedBy>
  <cp:revision>103</cp:revision>
  <cp:lastPrinted>2021-08-25T09:58:37Z</cp:lastPrinted>
  <dcterms:created xsi:type="dcterms:W3CDTF">2013-06-16T21:04:19Z</dcterms:created>
  <dcterms:modified xsi:type="dcterms:W3CDTF">2021-08-26T11:16:36Z</dcterms:modified>
</cp:coreProperties>
</file>